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64" r:id="rId1"/>
    <p:sldMasterId id="2147483666" r:id="rId2"/>
    <p:sldMasterId id="2147483668" r:id="rId3"/>
    <p:sldMasterId id="2147483670" r:id="rId4"/>
    <p:sldMasterId id="2147483672" r:id="rId5"/>
  </p:sldMasterIdLst>
  <p:notesMasterIdLst>
    <p:notesMasterId r:id="rId28"/>
  </p:notesMasterIdLst>
  <p:handoutMasterIdLst>
    <p:handoutMasterId r:id="rId29"/>
  </p:handoutMasterIdLst>
  <p:sldIdLst>
    <p:sldId id="757" r:id="rId6"/>
    <p:sldId id="1014" r:id="rId7"/>
    <p:sldId id="1003" r:id="rId8"/>
    <p:sldId id="1011" r:id="rId9"/>
    <p:sldId id="1009" r:id="rId10"/>
    <p:sldId id="985" r:id="rId11"/>
    <p:sldId id="1010" r:id="rId12"/>
    <p:sldId id="987" r:id="rId13"/>
    <p:sldId id="995" r:id="rId14"/>
    <p:sldId id="999" r:id="rId15"/>
    <p:sldId id="1006" r:id="rId16"/>
    <p:sldId id="994" r:id="rId17"/>
    <p:sldId id="990" r:id="rId18"/>
    <p:sldId id="1012" r:id="rId19"/>
    <p:sldId id="1005" r:id="rId20"/>
    <p:sldId id="991" r:id="rId21"/>
    <p:sldId id="1013" r:id="rId22"/>
    <p:sldId id="1015" r:id="rId23"/>
    <p:sldId id="978" r:id="rId24"/>
    <p:sldId id="998" r:id="rId25"/>
    <p:sldId id="997" r:id="rId26"/>
    <p:sldId id="938" r:id="rId27"/>
  </p:sldIdLst>
  <p:sldSz cx="9906000" cy="6858000" type="A4"/>
  <p:notesSz cx="7104063" cy="10234613"/>
  <p:defaultTextStyle>
    <a:defPPr>
      <a:defRPr lang="it-IT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42" userDrawn="1">
          <p15:clr>
            <a:srgbClr val="A4A3A4"/>
          </p15:clr>
        </p15:guide>
        <p15:guide id="3" orient="horz" pos="2500" userDrawn="1">
          <p15:clr>
            <a:srgbClr val="A4A3A4"/>
          </p15:clr>
        </p15:guide>
        <p15:guide id="4" pos="6114" userDrawn="1">
          <p15:clr>
            <a:srgbClr val="A4A3A4"/>
          </p15:clr>
        </p15:guide>
        <p15:guide id="5" pos="3120">
          <p15:clr>
            <a:srgbClr val="A4A3A4"/>
          </p15:clr>
        </p15:guide>
        <p15:guide id="6" pos="4685" userDrawn="1">
          <p15:clr>
            <a:srgbClr val="A4A3A4"/>
          </p15:clr>
        </p15:guide>
        <p15:guide id="7" pos="104" userDrawn="1">
          <p15:clr>
            <a:srgbClr val="A4A3A4"/>
          </p15:clr>
        </p15:guide>
        <p15:guide id="8" pos="2009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orient="horz" pos="822" userDrawn="1">
          <p15:clr>
            <a:srgbClr val="A4A3A4"/>
          </p15:clr>
        </p15:guide>
        <p15:guide id="11" orient="horz" pos="2364" userDrawn="1">
          <p15:clr>
            <a:srgbClr val="A4A3A4"/>
          </p15:clr>
        </p15:guide>
        <p15:guide id="12" pos="6091" userDrawn="1">
          <p15:clr>
            <a:srgbClr val="A4A3A4"/>
          </p15:clr>
        </p15:guide>
        <p15:guide id="13" pos="194" userDrawn="1">
          <p15:clr>
            <a:srgbClr val="A4A3A4"/>
          </p15:clr>
        </p15:guide>
        <p15:guide id="14" orient="horz" pos="3838" userDrawn="1">
          <p15:clr>
            <a:srgbClr val="A4A3A4"/>
          </p15:clr>
        </p15:guide>
        <p15:guide id="15" orient="horz" pos="459" userDrawn="1">
          <p15:clr>
            <a:srgbClr val="A4A3A4"/>
          </p15:clr>
        </p15:guide>
        <p15:guide id="16" pos="149" userDrawn="1">
          <p15:clr>
            <a:srgbClr val="A4A3A4"/>
          </p15:clr>
        </p15:guide>
        <p15:guide id="17" pos="6129">
          <p15:clr>
            <a:srgbClr val="A4A3A4"/>
          </p15:clr>
        </p15:guide>
        <p15:guide id="18" pos="1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0000"/>
    <a:srgbClr val="FF9933"/>
    <a:srgbClr val="33CCFF"/>
    <a:srgbClr val="0000CC"/>
    <a:srgbClr val="003366"/>
    <a:srgbClr val="FFFFCC"/>
    <a:srgbClr val="FFCCFF"/>
    <a:srgbClr val="CCEC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4" autoAdjust="0"/>
    <p:restoredTop sz="97045" autoAdjust="0"/>
  </p:normalViewPr>
  <p:slideViewPr>
    <p:cSldViewPr snapToGrid="0">
      <p:cViewPr varScale="1">
        <p:scale>
          <a:sx n="103" d="100"/>
          <a:sy n="103" d="100"/>
        </p:scale>
        <p:origin x="1872" y="312"/>
      </p:cViewPr>
      <p:guideLst>
        <p:guide orient="horz" pos="4042"/>
        <p:guide orient="horz" pos="2500"/>
        <p:guide pos="6114"/>
        <p:guide pos="3120"/>
        <p:guide pos="4685"/>
        <p:guide pos="104"/>
        <p:guide pos="2009"/>
        <p:guide orient="horz" pos="3793"/>
        <p:guide orient="horz" pos="822"/>
        <p:guide orient="horz" pos="2364"/>
        <p:guide pos="6091"/>
        <p:guide pos="194"/>
        <p:guide orient="horz" pos="3838"/>
        <p:guide orient="horz" pos="459"/>
        <p:guide pos="149"/>
        <p:guide pos="6129"/>
        <p:guide pos="126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2628" y="-114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t" anchorCtr="0" compatLnSpc="1">
            <a:prstTxWarp prst="textNoShape">
              <a:avLst/>
            </a:prstTxWarp>
          </a:bodyPr>
          <a:lstStyle>
            <a:lvl1pPr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en-US" dirty="0"/>
              <a:t>© 2001 Accenture.   Proprietary &amp; Confidential.  All rights reserved.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0110" y="0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t" anchorCtr="0" compatLnSpc="1">
            <a:prstTxWarp prst="textNoShape">
              <a:avLst/>
            </a:prstTxWarp>
          </a:bodyPr>
          <a:lstStyle>
            <a:lvl1pPr algn="r"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4599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b" anchorCtr="0" compatLnSpc="1">
            <a:prstTxWarp prst="textNoShape">
              <a:avLst/>
            </a:prstTxWarp>
          </a:bodyPr>
          <a:lstStyle>
            <a:lvl1pPr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110" y="9724599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b" anchorCtr="0" compatLnSpc="1">
            <a:prstTxWarp prst="textNoShape">
              <a:avLst/>
            </a:prstTxWarp>
          </a:bodyPr>
          <a:lstStyle>
            <a:lvl1pPr algn="r"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fld id="{307415F8-E7B4-4634-9DE8-6FF5971497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126981" y="9754024"/>
            <a:ext cx="853415" cy="27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514" tIns="47099" rIns="92514" bIns="47099">
            <a:spAutoFit/>
          </a:bodyPr>
          <a:lstStyle/>
          <a:p>
            <a:pPr algn="ctr" defTabSz="921483" eaLnBrk="0" latinLnBrk="0" hangingPunct="0">
              <a:lnSpc>
                <a:spcPct val="90000"/>
              </a:lnSpc>
              <a:defRPr/>
            </a:pPr>
            <a:r>
              <a:rPr kumimoji="0" lang="en-US" sz="1300" b="0" dirty="0">
                <a:latin typeface="Arial" pitchFamily="34" charset="0"/>
              </a:rPr>
              <a:t>Page </a:t>
            </a:r>
            <a:fld id="{551F31A6-31F8-464D-AA67-7A2C3BFC6FE1}" type="slidenum">
              <a:rPr kumimoji="0" lang="en-US" sz="1300" b="0">
                <a:latin typeface="Arial" pitchFamily="34" charset="0"/>
              </a:rPr>
              <a:pPr algn="ctr" defTabSz="921483" eaLnBrk="0" latinLnBrk="0" hangingPunct="0">
                <a:lnSpc>
                  <a:spcPct val="90000"/>
                </a:lnSpc>
                <a:defRPr/>
              </a:pPr>
              <a:t>‹#›</a:t>
            </a:fld>
            <a:endParaRPr kumimoji="0" lang="en-US" sz="1300" b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8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t" anchorCtr="0" compatLnSpc="1">
            <a:prstTxWarp prst="textNoShape">
              <a:avLst/>
            </a:prstTxWarp>
          </a:bodyPr>
          <a:lstStyle>
            <a:lvl1pPr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en-US" dirty="0"/>
              <a:t>© 2001 Accenture.   Proprietary &amp; Confidential.  All rights reserved.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0110" y="0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t" anchorCtr="0" compatLnSpc="1">
            <a:prstTxWarp prst="textNoShape">
              <a:avLst/>
            </a:prstTxWarp>
          </a:bodyPr>
          <a:lstStyle>
            <a:lvl1pPr algn="r"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4599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b" anchorCtr="0" compatLnSpc="1">
            <a:prstTxWarp prst="textNoShape">
              <a:avLst/>
            </a:prstTxWarp>
          </a:bodyPr>
          <a:lstStyle>
            <a:lvl1pPr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0110" y="9724599"/>
            <a:ext cx="3073954" cy="51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184" tIns="0" rIns="20184" bIns="0" numCol="1" anchor="b" anchorCtr="0" compatLnSpc="1">
            <a:prstTxWarp prst="textNoShape">
              <a:avLst/>
            </a:prstTxWarp>
          </a:bodyPr>
          <a:lstStyle>
            <a:lvl1pPr algn="r" defTabSz="967890" eaLnBrk="0" latinLnBrk="0" hangingPunct="0">
              <a:defRPr kumimoji="0" sz="1000" b="0" i="1">
                <a:latin typeface="Book Antiqua" pitchFamily="18" charset="0"/>
              </a:defRPr>
            </a:lvl1pPr>
          </a:lstStyle>
          <a:p>
            <a:pPr>
              <a:defRPr/>
            </a:pPr>
            <a:fld id="{AE36E34D-6AE3-4C37-8C0B-25CA442D08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125324" y="9754022"/>
            <a:ext cx="856730" cy="27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514" tIns="47099" rIns="92514" bIns="47099">
            <a:spAutoFit/>
          </a:bodyPr>
          <a:lstStyle/>
          <a:p>
            <a:pPr algn="ctr" defTabSz="921483" eaLnBrk="0" latinLnBrk="0" hangingPunct="0">
              <a:lnSpc>
                <a:spcPct val="90000"/>
              </a:lnSpc>
              <a:defRPr/>
            </a:pPr>
            <a:r>
              <a:rPr kumimoji="0" lang="en-US" sz="1300" b="0" dirty="0">
                <a:latin typeface="Arial" pitchFamily="34" charset="0"/>
              </a:rPr>
              <a:t>Page </a:t>
            </a:r>
            <a:fld id="{8D439FD6-3BFD-4D99-B99B-B1E04AE3F6C5}" type="slidenum">
              <a:rPr kumimoji="0" lang="en-US" sz="1300" b="0">
                <a:latin typeface="Arial" pitchFamily="34" charset="0"/>
              </a:rPr>
              <a:pPr algn="ctr" defTabSz="921483" eaLnBrk="0" latinLnBrk="0" hangingPunct="0">
                <a:lnSpc>
                  <a:spcPct val="90000"/>
                </a:lnSpc>
                <a:defRPr/>
              </a:pPr>
              <a:t>‹#›</a:t>
            </a:fld>
            <a:endParaRPr kumimoji="0" lang="en-US" sz="1300" b="0" dirty="0">
              <a:latin typeface="Arial" pitchFamily="34" charset="0"/>
            </a:endParaRPr>
          </a:p>
        </p:txBody>
      </p:sp>
      <p:sp>
        <p:nvSpPr>
          <p:cNvPr id="2765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7400" y="766763"/>
            <a:ext cx="5545138" cy="383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58" y="4863118"/>
            <a:ext cx="5214949" cy="460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564" tIns="48781" rIns="97564" bIns="48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ko-KR" noProof="0"/>
              <a:t>Body Text</a:t>
            </a:r>
          </a:p>
          <a:p>
            <a:pPr lvl="1"/>
            <a:r>
              <a:rPr lang="it-IT" altLang="ko-KR" noProof="0"/>
              <a:t>Second Level</a:t>
            </a:r>
          </a:p>
          <a:p>
            <a:pPr lvl="2"/>
            <a:r>
              <a:rPr lang="it-IT" altLang="ko-KR" noProof="0"/>
              <a:t>Third Level</a:t>
            </a:r>
          </a:p>
          <a:p>
            <a:pPr lvl="3"/>
            <a:r>
              <a:rPr lang="it-IT" altLang="ko-KR" noProof="0"/>
              <a:t>Fourth Level</a:t>
            </a:r>
          </a:p>
          <a:p>
            <a:pPr lvl="4"/>
            <a:r>
              <a:rPr lang="it-IT" altLang="ko-KR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49055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latinLnBrk="1" hangingPunct="0">
      <a:lnSpc>
        <a:spcPct val="89000"/>
      </a:lnSpc>
      <a:spcBef>
        <a:spcPct val="4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lnSpc>
        <a:spcPct val="89000"/>
      </a:lnSpc>
      <a:spcBef>
        <a:spcPct val="4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lnSpc>
        <a:spcPct val="89000"/>
      </a:lnSpc>
      <a:spcBef>
        <a:spcPct val="4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lnSpc>
        <a:spcPct val="89000"/>
      </a:lnSpc>
      <a:spcBef>
        <a:spcPct val="4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lnSpc>
        <a:spcPct val="89000"/>
      </a:lnSpc>
      <a:spcBef>
        <a:spcPct val="4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2001 Accenture.   Proprietary &amp; Confidential.  All rights reserved.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36E34D-6AE3-4C37-8C0B-25CA442D085B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7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2001 Accenture.   Proprietary &amp; Confidential.  All rights reserved.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36E34D-6AE3-4C37-8C0B-25CA442D085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7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5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5724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6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5724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7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3518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8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9608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9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9608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11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9744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12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73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13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73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15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5250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16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73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17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73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18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4323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19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5724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/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/>
              <a:pPr/>
              <a:t>20</a:t>
            </a:fld>
            <a:endParaRPr lang="en-US" altLang="ko-KR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572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altLang="ko-KR" dirty="0">
                <a:solidFill>
                  <a:prstClr val="black"/>
                </a:solidFill>
              </a:rPr>
              <a:t>© 2001 Accenture.   Proprietary &amp; Confidential.  All rights reserved.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79C1-A2E8-40B3-BFB6-902021A17408}" type="slidenum">
              <a:rPr lang="en-US" altLang="ko-KR">
                <a:solidFill>
                  <a:prstClr val="black"/>
                </a:solidFill>
              </a:rPr>
              <a:pPr/>
              <a:t>21</a:t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685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67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77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96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81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67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76179" y="-171822"/>
            <a:ext cx="6857998" cy="720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6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49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0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6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76179" y="-171822"/>
            <a:ext cx="6857998" cy="720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6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4531304" y="6482497"/>
            <a:ext cx="661182" cy="22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713" tIns="43356" rIns="86713" bIns="43356">
            <a:spAutoFit/>
          </a:bodyPr>
          <a:lstStyle>
            <a:defPPr>
              <a:defRPr lang="ko-K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rgbClr val="003366"/>
                </a:solidFill>
                <a:latin typeface="Arial" pitchFamily="34" charset="0"/>
                <a:ea typeface="산돌고딕 L" pitchFamily="18" charset="-127"/>
                <a:cs typeface="+mn-cs"/>
              </a:defRPr>
            </a:lvl9pPr>
          </a:lstStyle>
          <a:p>
            <a:pPr algn="ctr" defTabSz="866775">
              <a:defRPr/>
            </a:pPr>
            <a:fld id="{AEDD6A59-7A3A-4426-BCA8-B2A37A6BD2DA}" type="slidenum">
              <a:rPr lang="ko-KR" altLang="en-US" sz="900" b="1" i="0" smtClean="0"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pPr algn="ctr" defTabSz="866775">
                <a:defRPr/>
              </a:pPr>
              <a:t>‹#›</a:t>
            </a:fld>
            <a:r>
              <a:rPr lang="ko-KR" altLang="en-US" sz="900" b="1" i="0" dirty="0"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900" b="1" i="0" dirty="0"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/ 26</a:t>
            </a:r>
            <a:endParaRPr lang="ko-KR" altLang="en-US" sz="900" b="1" i="0" dirty="0"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 bwMode="auto">
          <a:xfrm>
            <a:off x="238125" y="6414408"/>
            <a:ext cx="9467850" cy="0"/>
          </a:xfrm>
          <a:prstGeom prst="line">
            <a:avLst/>
          </a:prstGeom>
          <a:noFill/>
          <a:ln w="9525" cap="flat" cmpd="sng" algn="ctr">
            <a:solidFill>
              <a:srgbClr val="003366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양쪽 모서리가 둥근 사각형 10"/>
          <p:cNvSpPr/>
          <p:nvPr userDrawn="1"/>
        </p:nvSpPr>
        <p:spPr>
          <a:xfrm>
            <a:off x="241299" y="204700"/>
            <a:ext cx="9420226" cy="400049"/>
          </a:xfrm>
          <a:prstGeom prst="round2SameRect">
            <a:avLst>
              <a:gd name="adj1" fmla="val 35715"/>
              <a:gd name="adj2" fmla="val 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round/>
                <a:headEnd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B2B2B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lvl="0"/>
            <a:endParaRPr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11.png"/><Relationship Id="rId10" Type="http://schemas.openxmlformats.org/officeDocument/2006/relationships/image" Target="../media/image32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1.png"/><Relationship Id="rId18" Type="http://schemas.openxmlformats.org/officeDocument/2006/relationships/image" Target="../media/image55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12" Type="http://schemas.openxmlformats.org/officeDocument/2006/relationships/image" Target="../media/image10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5" Type="http://schemas.openxmlformats.org/officeDocument/2006/relationships/image" Target="../media/image53.pn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91.jpeg"/><Relationship Id="rId4" Type="http://schemas.openxmlformats.org/officeDocument/2006/relationships/image" Target="../media/image9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.png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1.jpeg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147636"/>
            <a:ext cx="9906000" cy="48434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rtlCol="0" anchor="ctr" anchorCtr="1"/>
          <a:lstStyle/>
          <a:p>
            <a:pPr algn="ctr" latinLnBrk="0"/>
            <a:endParaRPr lang="ko-KR" altLang="en-US" sz="1200" b="0" dirty="0">
              <a:latin typeface="산돌고딕B" pitchFamily="50" charset="-127"/>
              <a:ea typeface="산돌고딕B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2622" y="382659"/>
            <a:ext cx="9243891" cy="340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lnSpc>
                <a:spcPct val="200000"/>
              </a:lnSpc>
              <a:spcBef>
                <a:spcPts val="0"/>
              </a:spcBef>
              <a:buClr>
                <a:schemeClr val="bg1"/>
              </a:buClr>
              <a:defRPr/>
            </a:pPr>
            <a:r>
              <a:rPr lang="ko-KR" altLang="en-US" sz="4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문서보안 </a:t>
            </a:r>
            <a:r>
              <a:rPr lang="en-US" altLang="ko-KR" sz="4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No.1</a:t>
            </a:r>
          </a:p>
          <a:p>
            <a:pPr algn="ctr" latinLnBrk="0">
              <a:lnSpc>
                <a:spcPct val="200000"/>
              </a:lnSpc>
              <a:spcBef>
                <a:spcPts val="0"/>
              </a:spcBef>
              <a:buClr>
                <a:schemeClr val="bg1"/>
              </a:buClr>
              <a:defRPr/>
            </a:pPr>
            <a:r>
              <a:rPr lang="ko-KR" altLang="en-US" sz="4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통합문서보안 </a:t>
            </a:r>
            <a:r>
              <a:rPr lang="en-US" altLang="ko-KR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사용자  간단 메뉴얼</a:t>
            </a:r>
            <a:r>
              <a:rPr lang="en-US" altLang="ko-KR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</a:p>
          <a:p>
            <a:pPr algn="ctr" latinLnBrk="0">
              <a:lnSpc>
                <a:spcPct val="200000"/>
              </a:lnSpc>
              <a:spcBef>
                <a:spcPts val="0"/>
              </a:spcBef>
              <a:buClr>
                <a:schemeClr val="bg1"/>
              </a:buClr>
              <a:defRPr/>
            </a:pPr>
            <a:r>
              <a:rPr lang="ko-KR" altLang="en-US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문서보안  </a:t>
            </a:r>
            <a:r>
              <a:rPr lang="en-US" altLang="ko-KR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 </a:t>
            </a:r>
            <a:r>
              <a:rPr lang="ko-KR" altLang="en-US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문서중앙화  </a:t>
            </a:r>
            <a:r>
              <a:rPr lang="en-US" altLang="ko-KR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 </a:t>
            </a:r>
            <a:r>
              <a:rPr lang="ko-KR" altLang="en-US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보안백업  </a:t>
            </a:r>
            <a:r>
              <a:rPr lang="en-US" altLang="ko-KR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 </a:t>
            </a:r>
            <a:r>
              <a:rPr lang="ko-KR" altLang="en-US" sz="2400" spc="-300" dirty="0" err="1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협력사</a:t>
            </a:r>
            <a:r>
              <a:rPr lang="ko-KR" altLang="en-US" sz="2400" spc="-300" dirty="0">
                <a:ln w="635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유출방지</a:t>
            </a:r>
            <a:endParaRPr lang="en-US" altLang="ko-KR" sz="2400" spc="-300" dirty="0">
              <a:ln w="635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0" y="0"/>
            <a:ext cx="9906000" cy="18441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rtlCol="0" anchor="ctr" anchorCtr="1"/>
          <a:lstStyle/>
          <a:p>
            <a:pPr algn="ctr" latinLnBrk="0"/>
            <a:endParaRPr lang="ko-KR" altLang="en-US" sz="1200" b="0" dirty="0">
              <a:latin typeface="산돌고딕B" pitchFamily="50" charset="-127"/>
              <a:ea typeface="산돌고딕B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83651A8-0B77-22BB-8FFC-C39846C451A0}"/>
              </a:ext>
            </a:extLst>
          </p:cNvPr>
          <p:cNvGrpSpPr/>
          <p:nvPr/>
        </p:nvGrpSpPr>
        <p:grpSpPr>
          <a:xfrm>
            <a:off x="176038" y="5088943"/>
            <a:ext cx="2377440" cy="1611313"/>
            <a:chOff x="7528560" y="5064124"/>
            <a:chExt cx="2377440" cy="1611313"/>
          </a:xfrm>
        </p:grpSpPr>
        <p:sp>
          <p:nvSpPr>
            <p:cNvPr id="3" name="직사각형 5">
              <a:extLst>
                <a:ext uri="{FF2B5EF4-FFF2-40B4-BE49-F238E27FC236}">
                  <a16:creationId xmlns:a16="http://schemas.microsoft.com/office/drawing/2014/main" id="{D1FB8725-033B-FD55-9921-80B39DB71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8560" y="5553074"/>
              <a:ext cx="2377440" cy="112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latinLnBrk="0"/>
              <a:endParaRPr lang="en-US" altLang="ko-KR" sz="1200" dirty="0">
                <a:latin typeface="Arial" pitchFamily="34" charset="0"/>
                <a:ea typeface="맑은 고딕" pitchFamily="50" charset="-127"/>
              </a:endParaRPr>
            </a:p>
            <a:p>
              <a:pPr latinLnBrk="0"/>
              <a:r>
                <a:rPr lang="ko-KR" altLang="en-US" sz="1200" dirty="0">
                  <a:latin typeface="Arial" pitchFamily="34" charset="0"/>
                  <a:ea typeface="맑은 고딕" pitchFamily="50" charset="-127"/>
                </a:rPr>
                <a:t>회사 </a:t>
              </a:r>
              <a:r>
                <a:rPr lang="en-US" altLang="ko-KR" sz="1200" dirty="0">
                  <a:latin typeface="Arial" pitchFamily="34" charset="0"/>
                  <a:ea typeface="맑은 고딕" pitchFamily="50" charset="-127"/>
                </a:rPr>
                <a:t>: </a:t>
              </a:r>
              <a:r>
                <a:rPr lang="ko-KR" altLang="en-US" sz="1200" dirty="0" err="1">
                  <a:latin typeface="Arial" pitchFamily="34" charset="0"/>
                  <a:ea typeface="맑은 고딕" pitchFamily="50" charset="-127"/>
                </a:rPr>
                <a:t>프로텍트</a:t>
              </a:r>
              <a:r>
                <a:rPr lang="ko-KR" altLang="en-US" sz="1200" dirty="0">
                  <a:latin typeface="Arial" pitchFamily="34" charset="0"/>
                  <a:ea typeface="맑은 고딕" pitchFamily="50" charset="-127"/>
                </a:rPr>
                <a:t> </a:t>
              </a:r>
              <a:endParaRPr lang="en-US" altLang="ko-KR" sz="1200" dirty="0">
                <a:latin typeface="Arial" pitchFamily="34" charset="0"/>
                <a:ea typeface="맑은 고딕" pitchFamily="50" charset="-127"/>
              </a:endParaRPr>
            </a:p>
            <a:p>
              <a:pPr latinLnBrk="0"/>
              <a:r>
                <a:rPr lang="ko-KR" altLang="en-US" sz="1200" dirty="0">
                  <a:latin typeface="Arial" pitchFamily="34" charset="0"/>
                  <a:ea typeface="맑은 고딕" pitchFamily="50" charset="-127"/>
                </a:rPr>
                <a:t>전화 </a:t>
              </a:r>
              <a:r>
                <a:rPr lang="en-US" altLang="ko-KR" sz="1200" dirty="0">
                  <a:latin typeface="Arial" pitchFamily="34" charset="0"/>
                  <a:ea typeface="맑은 고딕" pitchFamily="50" charset="-127"/>
                </a:rPr>
                <a:t>: 02-394-0732</a:t>
              </a:r>
            </a:p>
            <a:p>
              <a:pPr latinLnBrk="0"/>
              <a:r>
                <a:rPr lang="ko-KR" altLang="en-US" sz="1200" dirty="0" err="1">
                  <a:latin typeface="Arial" pitchFamily="34" charset="0"/>
                  <a:ea typeface="맑은 고딕" pitchFamily="50" charset="-127"/>
                </a:rPr>
                <a:t>홈피</a:t>
              </a:r>
              <a:r>
                <a:rPr lang="ko-KR" altLang="en-US" sz="1200" dirty="0">
                  <a:latin typeface="Arial" pitchFamily="34" charset="0"/>
                  <a:ea typeface="맑은 고딕" pitchFamily="50" charset="-127"/>
                </a:rPr>
                <a:t> </a:t>
              </a:r>
              <a:r>
                <a:rPr lang="en-US" altLang="ko-KR" sz="1200" dirty="0">
                  <a:latin typeface="Arial" pitchFamily="34" charset="0"/>
                  <a:ea typeface="맑은 고딕" pitchFamily="50" charset="-127"/>
                </a:rPr>
                <a:t>: www.protecter.kr</a:t>
              </a:r>
            </a:p>
            <a:p>
              <a:pPr latinLnBrk="0"/>
              <a:r>
                <a:rPr lang="ko-KR" altLang="en-US" sz="1200" dirty="0">
                  <a:latin typeface="Arial" pitchFamily="34" charset="0"/>
                  <a:ea typeface="맑은 고딕" pitchFamily="50" charset="-127"/>
                </a:rPr>
                <a:t>메일 </a:t>
              </a:r>
              <a:r>
                <a:rPr lang="en-US" altLang="ko-KR" sz="1200" dirty="0">
                  <a:latin typeface="Arial" pitchFamily="34" charset="0"/>
                  <a:ea typeface="맑은 고딕" pitchFamily="50" charset="-127"/>
                </a:rPr>
                <a:t>: lhjohg@naver.com</a:t>
              </a:r>
            </a:p>
          </p:txBody>
        </p:sp>
        <p:pic>
          <p:nvPicPr>
            <p:cNvPr id="4" name="그림 2">
              <a:extLst>
                <a:ext uri="{FF2B5EF4-FFF2-40B4-BE49-F238E27FC236}">
                  <a16:creationId xmlns:a16="http://schemas.microsoft.com/office/drawing/2014/main" id="{85551FD7-32A5-26A4-8AC6-120C994FF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4162" y="5064124"/>
              <a:ext cx="889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207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94568" y="4231061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endParaRPr lang="ko-KR" altLang="en-US" dirty="0">
              <a:solidFill>
                <a:schemeClr val="bg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0" y="0"/>
            <a:ext cx="9906000" cy="18441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rtlCol="0" anchor="ctr" anchorCtr="1"/>
          <a:lstStyle/>
          <a:p>
            <a:pPr algn="ctr" latinLnBrk="0"/>
            <a:endParaRPr lang="ko-KR" altLang="en-US" sz="1200" b="0" dirty="0">
              <a:latin typeface="산돌고딕B" pitchFamily="50" charset="-127"/>
              <a:ea typeface="산돌고딕B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691591"/>
            <a:ext cx="7586661" cy="594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6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제품 개요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800100" y="685800"/>
            <a:ext cx="8296275" cy="5572125"/>
            <a:chOff x="1241425" y="938018"/>
            <a:chExt cx="7129463" cy="4950785"/>
          </a:xfrm>
        </p:grpSpPr>
        <p:sp>
          <p:nvSpPr>
            <p:cNvPr id="14" name="모서리가 둥근 직사각형 13"/>
            <p:cNvSpPr/>
            <p:nvPr/>
          </p:nvSpPr>
          <p:spPr bwMode="auto">
            <a:xfrm>
              <a:off x="1241425" y="1312621"/>
              <a:ext cx="7129463" cy="4576182"/>
            </a:xfrm>
            <a:prstGeom prst="roundRect">
              <a:avLst>
                <a:gd name="adj" fmla="val 8549"/>
              </a:avLst>
            </a:prstGeom>
            <a:noFill/>
            <a:ln w="952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rtlCol="0" anchor="ctr" anchorCtr="1"/>
            <a:lstStyle/>
            <a:p>
              <a:pPr algn="ctr" latinLnBrk="0"/>
              <a:endParaRPr lang="ko-KR" altLang="en-US" sz="1200" b="0" dirty="0">
                <a:latin typeface="산돌고딕B" pitchFamily="50" charset="-127"/>
                <a:ea typeface="산돌고딕B" pitchFamily="50" charset="-127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 bwMode="auto">
            <a:xfrm>
              <a:off x="1565491" y="3600712"/>
              <a:ext cx="6481330" cy="0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95000"/>
                  <a:lumOff val="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직선 연결선 15"/>
            <p:cNvCxnSpPr>
              <a:endCxn id="17" idx="0"/>
            </p:cNvCxnSpPr>
            <p:nvPr/>
          </p:nvCxnSpPr>
          <p:spPr bwMode="auto">
            <a:xfrm flipH="1" flipV="1">
              <a:off x="4802186" y="1034961"/>
              <a:ext cx="3790" cy="4571842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95000"/>
                  <a:lumOff val="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모서리가 둥근 직사각형 16"/>
            <p:cNvSpPr/>
            <p:nvPr/>
          </p:nvSpPr>
          <p:spPr bwMode="auto">
            <a:xfrm>
              <a:off x="3344861" y="1034961"/>
              <a:ext cx="2914650" cy="551937"/>
            </a:xfrm>
            <a:prstGeom prst="roundRect">
              <a:avLst>
                <a:gd name="adj" fmla="val 28465"/>
              </a:avLst>
            </a:prstGeom>
            <a:solidFill>
              <a:srgbClr val="006699"/>
            </a:solidFill>
            <a:ln w="9525">
              <a:noFill/>
              <a:miter lim="800000"/>
              <a:headEnd/>
              <a:tailEnd/>
            </a:ln>
          </p:spPr>
          <p:txBody>
            <a:bodyPr wrap="none" rtlCol="0" anchor="ctr" anchorCtr="1"/>
            <a:lstStyle/>
            <a:p>
              <a:pPr algn="ctr" latinLnBrk="0"/>
              <a:r>
                <a:rPr lang="ko-KR" altLang="en-US" sz="1400" dirty="0">
                  <a:solidFill>
                    <a:schemeClr val="bg1"/>
                  </a:solidFill>
                  <a:latin typeface="맑은 고딕" pitchFamily="50" charset="-127"/>
                  <a:ea typeface="맑은 고딕" panose="020B0503020000020004" pitchFamily="50" charset="-127"/>
                </a:rPr>
                <a:t>통합보안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40538" y="1058678"/>
              <a:ext cx="10390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dirty="0">
                  <a:solidFill>
                    <a:schemeClr val="bg1">
                      <a:lumMod val="8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11500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85298" y="1058678"/>
              <a:ext cx="10390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dirty="0">
                  <a:solidFill>
                    <a:schemeClr val="bg1">
                      <a:lumMod val="8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endParaRPr lang="ko-KR" altLang="en-US" sz="11500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67285" y="4021619"/>
              <a:ext cx="10390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dirty="0">
                  <a:solidFill>
                    <a:schemeClr val="bg1">
                      <a:lumMod val="8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endParaRPr lang="ko-KR" altLang="en-US" sz="11500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331821" y="4021619"/>
              <a:ext cx="103906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500" dirty="0">
                  <a:solidFill>
                    <a:schemeClr val="bg1">
                      <a:lumMod val="8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endParaRPr lang="ko-KR" altLang="en-US" sz="11500" dirty="0">
                <a:solidFill>
                  <a:schemeClr val="bg1">
                    <a:lumMod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TextBox 49"/>
            <p:cNvSpPr txBox="1">
              <a:spLocks noChangeArrowheads="1"/>
            </p:cNvSpPr>
            <p:nvPr/>
          </p:nvSpPr>
          <p:spPr bwMode="auto">
            <a:xfrm>
              <a:off x="2323044" y="1809341"/>
              <a:ext cx="24791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just"/>
              <a:r>
                <a: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영역암호화</a:t>
              </a:r>
              <a:r>
                <a:rPr lang="en-US" altLang="ko-KR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+ </a:t>
              </a:r>
              <a:r>
                <a: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매체제어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TextBox 49"/>
            <p:cNvSpPr txBox="1">
              <a:spLocks noChangeArrowheads="1"/>
            </p:cNvSpPr>
            <p:nvPr/>
          </p:nvSpPr>
          <p:spPr bwMode="auto">
            <a:xfrm>
              <a:off x="2330370" y="2269342"/>
              <a:ext cx="2162000" cy="915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기업 내부종사자의 고의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故意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또는 과실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過失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의해서 유출 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 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개량 혹은 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권리가 없는 자가 액세스하는 것을 원천 차단할 수 있어야 한다</a:t>
              </a:r>
              <a:r>
                <a:rPr lang="en-US" altLang="ko-KR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TextBox 49"/>
            <p:cNvSpPr txBox="1">
              <a:spLocks noChangeArrowheads="1"/>
            </p:cNvSpPr>
            <p:nvPr/>
          </p:nvSpPr>
          <p:spPr bwMode="auto">
            <a:xfrm>
              <a:off x="5132609" y="1809341"/>
              <a:ext cx="227515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just"/>
              <a:r>
                <a: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외부</a:t>
              </a:r>
              <a:r>
                <a:rPr lang="en-US" altLang="ko-KR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반출협업</a:t>
              </a:r>
              <a:r>
                <a:rPr lang="en-US" altLang="ko-KR" sz="16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 DRM</a:t>
              </a:r>
              <a:endPara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49"/>
            <p:cNvSpPr txBox="1">
              <a:spLocks noChangeArrowheads="1"/>
            </p:cNvSpPr>
            <p:nvPr/>
          </p:nvSpPr>
          <p:spPr bwMode="auto">
            <a:xfrm>
              <a:off x="5139935" y="2269342"/>
              <a:ext cx="2162000" cy="915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0" b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현직원의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출장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지사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협력업체 등 중요문서의 외부 열람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공유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협업을 자유롭게 지원하며 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외부 유출 시에도 차단 및 추적이 가능하여야 한다</a:t>
              </a:r>
              <a:r>
                <a:rPr lang="en-US" altLang="ko-KR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endPara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TextBox 49"/>
            <p:cNvSpPr txBox="1">
              <a:spLocks noChangeArrowheads="1"/>
            </p:cNvSpPr>
            <p:nvPr/>
          </p:nvSpPr>
          <p:spPr bwMode="auto">
            <a:xfrm>
              <a:off x="2076450" y="4036941"/>
              <a:ext cx="252174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algn="just">
                <a:defRPr sz="1600"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 sz="1100"/>
              </a:lvl2pPr>
              <a:lvl3pPr marL="1143000" indent="-228600">
                <a:defRPr sz="1100"/>
              </a:lvl3pPr>
              <a:lvl4pPr marL="1600200" indent="-228600">
                <a:defRPr sz="1100"/>
              </a:lvl4pPr>
              <a:lvl5pPr marL="2057400" indent="-228600">
                <a:defRPr sz="1100"/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9pPr>
            </a:lstStyle>
            <a:p>
              <a:r>
                <a:rPr lang="ko-KR" altLang="en-US" dirty="0"/>
                <a:t>문서중앙화 및 보안백업</a:t>
              </a:r>
            </a:p>
          </p:txBody>
        </p:sp>
        <p:sp>
          <p:nvSpPr>
            <p:cNvPr id="27" name="TextBox 49"/>
            <p:cNvSpPr txBox="1">
              <a:spLocks noChangeArrowheads="1"/>
            </p:cNvSpPr>
            <p:nvPr/>
          </p:nvSpPr>
          <p:spPr bwMode="auto">
            <a:xfrm>
              <a:off x="2345029" y="4496942"/>
              <a:ext cx="2162000" cy="11310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문서중앙화를 통한 회사 자산화를 실현하고 보안백업을 통해 </a:t>
              </a:r>
              <a:r>
                <a:rPr lang="en-US" altLang="ko-KR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PC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 장애가 발생시 언제든지 복원이 가능토록 하여 </a:t>
              </a:r>
              <a:r>
                <a:rPr lang="ko-KR" altLang="en-US" sz="105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업무으</a:t>
              </a:r>
              <a:r>
                <a:rPr lang="ko-KR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연속성을 보장해야 한다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TextBox 49"/>
            <p:cNvSpPr txBox="1">
              <a:spLocks noChangeArrowheads="1"/>
            </p:cNvSpPr>
            <p:nvPr/>
          </p:nvSpPr>
          <p:spPr bwMode="auto">
            <a:xfrm>
              <a:off x="5132608" y="4036941"/>
              <a:ext cx="283029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algn="just">
                <a:defRPr sz="1600"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 sz="1100"/>
              </a:lvl2pPr>
              <a:lvl3pPr marL="1143000" indent="-228600">
                <a:defRPr sz="1100"/>
              </a:lvl3pPr>
              <a:lvl4pPr marL="1600200" indent="-228600">
                <a:defRPr sz="1100"/>
              </a:lvl4pPr>
              <a:lvl5pPr marL="2057400" indent="-228600">
                <a:defRPr sz="1100"/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/>
              </a:lvl9pPr>
            </a:lstStyle>
            <a:p>
              <a:r>
                <a:rPr lang="ko-KR" altLang="en-US" dirty="0" err="1"/>
                <a:t>랜섬웨어</a:t>
              </a:r>
              <a:r>
                <a:rPr lang="ko-KR" altLang="en-US" dirty="0"/>
                <a:t> 탐지 및 차단</a:t>
              </a:r>
            </a:p>
          </p:txBody>
        </p:sp>
        <p:sp>
          <p:nvSpPr>
            <p:cNvPr id="29" name="TextBox 49"/>
            <p:cNvSpPr txBox="1">
              <a:spLocks noChangeArrowheads="1"/>
            </p:cNvSpPr>
            <p:nvPr/>
          </p:nvSpPr>
          <p:spPr bwMode="auto">
            <a:xfrm>
              <a:off x="5157434" y="4496942"/>
              <a:ext cx="2162000" cy="11310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17145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‘</a:t>
              </a:r>
              <a:r>
                <a:rPr lang="ko-KR" altLang="en-US" sz="1050" b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네트워크단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방어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050" b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엔드포인트단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차단 및 보안백업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복구’ 등의 </a:t>
              </a:r>
              <a:r>
                <a:rPr lang="en-US" altLang="ko-KR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05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 방어 기술을 융합하여 </a:t>
              </a:r>
              <a:r>
                <a:rPr lang="ko-KR" altLang="en-US" sz="10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어떠한 신종 및 변종 </a:t>
              </a:r>
              <a:r>
                <a:rPr lang="ko-KR" altLang="en-US" sz="105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랜섬웨어</a:t>
              </a:r>
              <a:r>
                <a:rPr lang="ko-KR" altLang="en-US" sz="10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공격에도 데이터를 안전하게 보호하여야 한다</a:t>
              </a:r>
              <a:r>
                <a:rPr lang="en-US" altLang="ko-KR" sz="10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30" name="Picture 12" descr="data governance에 대한 이미지 검색결과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20" y="938018"/>
              <a:ext cx="849594" cy="84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49"/>
            <p:cNvSpPr txBox="1">
              <a:spLocks noChangeArrowheads="1"/>
            </p:cNvSpPr>
            <p:nvPr/>
          </p:nvSpPr>
          <p:spPr bwMode="auto">
            <a:xfrm>
              <a:off x="3873675" y="3179784"/>
              <a:ext cx="198705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en-US" altLang="ko-KR" sz="1400" b="0" dirty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</a:t>
              </a:r>
              <a:r>
                <a:rPr lang="ko-KR" altLang="en-US" sz="1400" b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데이터 유출방지</a:t>
              </a:r>
              <a:r>
                <a:rPr lang="en-US" altLang="ko-KR" sz="1400" b="0" dirty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]</a:t>
              </a:r>
              <a:endParaRPr lang="ko-KR" altLang="en-US" sz="1400" b="0" dirty="0">
                <a:solidFill>
                  <a:srgbClr val="0000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TextBox 49"/>
            <p:cNvSpPr txBox="1">
              <a:spLocks noChangeArrowheads="1"/>
            </p:cNvSpPr>
            <p:nvPr/>
          </p:nvSpPr>
          <p:spPr bwMode="auto">
            <a:xfrm>
              <a:off x="3838704" y="5556295"/>
              <a:ext cx="198705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en-US" altLang="ko-KR" sz="1400" b="0" dirty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</a:t>
              </a:r>
              <a:r>
                <a:rPr lang="ko-KR" altLang="en-US" sz="1400" b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데이터 유실방지</a:t>
              </a:r>
              <a:r>
                <a:rPr lang="en-US" altLang="ko-KR" sz="1400" b="0" dirty="0">
                  <a:solidFill>
                    <a:srgbClr val="0000C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]</a:t>
              </a:r>
              <a:endParaRPr lang="ko-KR" altLang="en-US" sz="1400" b="0" dirty="0">
                <a:solidFill>
                  <a:srgbClr val="0000C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82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오각형 4"/>
          <p:cNvSpPr/>
          <p:nvPr/>
        </p:nvSpPr>
        <p:spPr>
          <a:xfrm>
            <a:off x="942974" y="676275"/>
            <a:ext cx="8677275" cy="676275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모든 기능이</a:t>
            </a:r>
            <a:r>
              <a:rPr lang="en-US" altLang="ko-KR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모듈화 되어 있어</a:t>
            </a:r>
            <a:r>
              <a:rPr lang="en-US" altLang="ko-KR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기업 환경에 따라</a:t>
            </a:r>
            <a:r>
              <a:rPr lang="en-US" altLang="ko-KR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통합구매</a:t>
            </a:r>
            <a:r>
              <a:rPr lang="en-US" altLang="ko-KR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/ </a:t>
            </a:r>
            <a:r>
              <a:rPr lang="ko-KR" altLang="en-US" sz="1600" b="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부분구매가능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6661627-4BC9-4F9C-9A9E-86675A7CB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425343"/>
            <a:ext cx="9563100" cy="386103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1" y="5286375"/>
            <a:ext cx="46386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직선 화살표 연결선 5"/>
          <p:cNvCxnSpPr/>
          <p:nvPr/>
        </p:nvCxnSpPr>
        <p:spPr bwMode="auto">
          <a:xfrm>
            <a:off x="3371850" y="4314825"/>
            <a:ext cx="733425" cy="1171575"/>
          </a:xfrm>
          <a:prstGeom prst="straightConnector1">
            <a:avLst/>
          </a:prstGeom>
          <a:noFill/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모서리가 둥근 직사각형 10"/>
          <p:cNvSpPr/>
          <p:nvPr/>
        </p:nvSpPr>
        <p:spPr>
          <a:xfrm>
            <a:off x="3738562" y="5133975"/>
            <a:ext cx="719138" cy="2667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망연계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93237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2.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세부 기능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49825" y="808105"/>
            <a:ext cx="3744416" cy="149453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외부 반출문서 승인</a:t>
            </a:r>
            <a:r>
              <a:rPr lang="en-US" altLang="ko-KR" sz="1000" b="1" u="sng" dirty="0">
                <a:solidFill>
                  <a:srgbClr val="C00000"/>
                </a:solidFill>
              </a:rPr>
              <a:t>/</a:t>
            </a:r>
            <a:r>
              <a:rPr lang="ko-KR" altLang="en-US" sz="1000" b="1" u="sng" dirty="0">
                <a:solidFill>
                  <a:srgbClr val="C00000"/>
                </a:solidFill>
              </a:rPr>
              <a:t>결재 관리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b="1" u="sng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결재라인 관리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반출문서 승인ㆍ결재 프로세스 수행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반출문서 승인요청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결재 완료 자동 팝업 알림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반출 결재승인 후 서버에서 자동 암호화</a:t>
            </a:r>
          </a:p>
          <a:p>
            <a:r>
              <a:rPr lang="ko-KR" altLang="en-US" sz="1000" dirty="0">
                <a:solidFill>
                  <a:schemeClr val="tx1"/>
                </a:solidFill>
              </a:rPr>
              <a:t>      개별ㆍ다중선택 파일 업로드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암호화 문서의 지정 중앙 저장공간에 개인별 자동 저장관리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열람기간 경과 후에도 사후 감사용 열람 기능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157737" y="214410"/>
            <a:ext cx="1439257" cy="504056"/>
          </a:xfrm>
          <a:prstGeom prst="rect">
            <a:avLst/>
          </a:prstGeom>
          <a:solidFill>
            <a:schemeClr val="accent1">
              <a:lumMod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세부 기능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49825" y="2446658"/>
            <a:ext cx="3744416" cy="18002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외부 반출문서 보안 및 추적 관리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b="1" u="sng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열람자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내 가상 영역암호화 생성 및 편집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열람자</a:t>
            </a: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의 타 드라이브로의 유출방지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본문서 및 </a:t>
            </a:r>
            <a:r>
              <a:rPr lang="en-US" altLang="ko-KR" sz="1000" dirty="0">
                <a:solidFill>
                  <a:schemeClr val="tx1"/>
                </a:solidFill>
              </a:rPr>
              <a:t>PDF</a:t>
            </a:r>
            <a:r>
              <a:rPr lang="ko-KR" altLang="en-US" sz="1000" dirty="0">
                <a:solidFill>
                  <a:schemeClr val="tx1"/>
                </a:solidFill>
              </a:rPr>
              <a:t>문서 보안 지원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전용 </a:t>
            </a:r>
            <a:r>
              <a:rPr lang="en-US" altLang="ko-KR" sz="1000" dirty="0">
                <a:solidFill>
                  <a:schemeClr val="tx1"/>
                </a:solidFill>
              </a:rPr>
              <a:t>PDF </a:t>
            </a:r>
            <a:r>
              <a:rPr lang="ko-KR" altLang="en-US" sz="1000" dirty="0">
                <a:solidFill>
                  <a:schemeClr val="tx1"/>
                </a:solidFill>
              </a:rPr>
              <a:t>뷰어 제공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열람 횟수 및 기간 제한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화면캡처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프린터 제한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출력물 보안관리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온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오프라인 실시간 보안관리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특정 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열람 기능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다수 파일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폴더 일괄 반출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반출문서 열람 이력관리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반출문서 원격 제어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회수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원본 반출 필요시 암호화 및 열람자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정보 자동수집 기능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955731" y="4361572"/>
            <a:ext cx="3744416" cy="95139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인지보안 기반 카메라 촬영 방지 기능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열람자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화면에 </a:t>
            </a: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정보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시간</a:t>
            </a:r>
            <a:r>
              <a:rPr lang="en-US" altLang="ko-KR" sz="1000" dirty="0">
                <a:solidFill>
                  <a:schemeClr val="tx1"/>
                </a:solidFill>
              </a:rPr>
              <a:t>, IP, Mac, </a:t>
            </a:r>
            <a:r>
              <a:rPr lang="ko-KR" altLang="en-US" sz="1000" dirty="0">
                <a:solidFill>
                  <a:schemeClr val="tx1"/>
                </a:solidFill>
              </a:rPr>
              <a:t>계정 외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워터마킹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원본문서 및 </a:t>
            </a:r>
            <a:r>
              <a:rPr lang="en-US" altLang="ko-KR" sz="1000" dirty="0">
                <a:solidFill>
                  <a:schemeClr val="tx1"/>
                </a:solidFill>
              </a:rPr>
              <a:t>PDF</a:t>
            </a:r>
            <a:r>
              <a:rPr lang="ko-KR" altLang="en-US" sz="1000" dirty="0">
                <a:solidFill>
                  <a:schemeClr val="tx1"/>
                </a:solidFill>
              </a:rPr>
              <a:t>문서 모두 지원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출력시 열람자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정보 워터마킹 지원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955731" y="5414274"/>
            <a:ext cx="3744416" cy="93608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000" b="1" u="sng" dirty="0">
                <a:solidFill>
                  <a:srgbClr val="FF0000"/>
                </a:solidFill>
              </a:rPr>
              <a:t>국정원 검증필 암호화 모듈 탑재</a:t>
            </a:r>
            <a:endParaRPr lang="ko-KR" altLang="en-US" sz="1000" b="1" u="sng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000" b="1" u="sng" dirty="0">
                <a:solidFill>
                  <a:schemeClr val="tx1"/>
                </a:solidFill>
              </a:rPr>
              <a:t>TB</a:t>
            </a:r>
            <a:r>
              <a:rPr lang="ko-KR" altLang="en-US" sz="1000" b="1" u="sng" dirty="0">
                <a:solidFill>
                  <a:schemeClr val="tx1"/>
                </a:solidFill>
              </a:rPr>
              <a:t>급 대용량 압축 </a:t>
            </a:r>
            <a:r>
              <a:rPr lang="en-US" altLang="ko-KR" sz="1000" b="1" u="sng" dirty="0">
                <a:solidFill>
                  <a:schemeClr val="tx1"/>
                </a:solidFill>
              </a:rPr>
              <a:t>/ </a:t>
            </a:r>
            <a:r>
              <a:rPr lang="ko-KR" altLang="en-US" sz="1000" b="1" u="sng" dirty="0">
                <a:solidFill>
                  <a:schemeClr val="tx1"/>
                </a:solidFill>
              </a:rPr>
              <a:t>암호화 지원 기능</a:t>
            </a:r>
          </a:p>
          <a:p>
            <a:pPr>
              <a:lnSpc>
                <a:spcPct val="150000"/>
              </a:lnSpc>
            </a:pPr>
            <a:r>
              <a:rPr lang="ko-KR" altLang="en-US" sz="1000" b="1" u="sng" dirty="0">
                <a:solidFill>
                  <a:schemeClr val="tx1"/>
                </a:solidFill>
              </a:rPr>
              <a:t>중앙정책 설정 및 로그 관리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00643" y="5141514"/>
            <a:ext cx="3672408" cy="12088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협력사와의 쌍방향 보안협업 기능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b="1" u="sng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협력사 열람자에 의한 수정 </a:t>
            </a:r>
            <a:r>
              <a:rPr lang="en-US" altLang="ko-KR" sz="1000" dirty="0">
                <a:solidFill>
                  <a:schemeClr val="tx1"/>
                </a:solidFill>
              </a:rPr>
              <a:t>/ </a:t>
            </a:r>
            <a:r>
              <a:rPr lang="ko-KR" altLang="en-US" sz="1000" dirty="0">
                <a:solidFill>
                  <a:schemeClr val="tx1"/>
                </a:solidFill>
              </a:rPr>
              <a:t>편집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협력사 열람자의 보유 문서와 통합 편집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편집 후 자동 암호화로 원청자 혹은 </a:t>
            </a:r>
            <a:r>
              <a:rPr lang="en-US" altLang="ko-KR" sz="1000" dirty="0">
                <a:solidFill>
                  <a:schemeClr val="tx1"/>
                </a:solidFill>
              </a:rPr>
              <a:t>2</a:t>
            </a:r>
            <a:r>
              <a:rPr lang="ko-KR" altLang="en-US" sz="1000" dirty="0">
                <a:solidFill>
                  <a:schemeClr val="tx1"/>
                </a:solidFill>
              </a:rPr>
              <a:t>차 협력사로의 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      </a:t>
            </a:r>
            <a:r>
              <a:rPr lang="ko-KR" altLang="en-US" sz="1000" dirty="0">
                <a:solidFill>
                  <a:schemeClr val="tx1"/>
                </a:solidFill>
              </a:rPr>
              <a:t>보안반출 및 추적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별도 </a:t>
            </a:r>
            <a:r>
              <a:rPr lang="en-US" altLang="ko-KR" sz="1000" dirty="0">
                <a:solidFill>
                  <a:schemeClr val="tx1"/>
                </a:solidFill>
              </a:rPr>
              <a:t>CAL </a:t>
            </a:r>
            <a:r>
              <a:rPr lang="ko-KR" altLang="en-US" sz="1000" dirty="0">
                <a:solidFill>
                  <a:schemeClr val="tx1"/>
                </a:solidFill>
              </a:rPr>
              <a:t>라이센스 필요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900643" y="2825647"/>
            <a:ext cx="3672408" cy="222260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문서중앙화</a:t>
            </a:r>
            <a:r>
              <a:rPr lang="en-US" altLang="ko-KR" sz="1000" b="1" u="sng" dirty="0">
                <a:solidFill>
                  <a:srgbClr val="C00000"/>
                </a:solidFill>
              </a:rPr>
              <a:t>/</a:t>
            </a:r>
            <a:r>
              <a:rPr lang="ko-KR" altLang="en-US" sz="1000" b="1" u="sng" dirty="0">
                <a:solidFill>
                  <a:srgbClr val="C00000"/>
                </a:solidFill>
              </a:rPr>
              <a:t>보안백업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b="1" u="sng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문서에 대하여 중앙서버에 개인별 강제 저장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문서에 대하여 문서별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폴더별로 중앙저장 지정하면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자동 저장 가능 및 저장후 </a:t>
            </a: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문서 삭제가능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문서별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폴더별로 서버에 지정된 폴더로 자동 저장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 err="1">
                <a:solidFill>
                  <a:schemeClr val="tx1"/>
                </a:solidFill>
              </a:rPr>
              <a:t>중앙스토리지에서</a:t>
            </a:r>
            <a:r>
              <a:rPr lang="ko-KR" altLang="en-US" sz="1000" dirty="0">
                <a:solidFill>
                  <a:schemeClr val="tx1"/>
                </a:solidFill>
              </a:rPr>
              <a:t> 공유협업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접근권한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용량지정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유저별 </a:t>
            </a:r>
            <a:r>
              <a:rPr lang="en-US" altLang="ko-KR" sz="1000" dirty="0">
                <a:solidFill>
                  <a:schemeClr val="tx1"/>
                </a:solidFill>
              </a:rPr>
              <a:t>IT</a:t>
            </a:r>
            <a:r>
              <a:rPr lang="ko-KR" altLang="en-US" sz="1000" dirty="0">
                <a:solidFill>
                  <a:schemeClr val="tx1"/>
                </a:solidFill>
              </a:rPr>
              <a:t>재해대비 보안백업 기능 탑재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사용자 고의 파일 삭제 혹은 부주의 유실 대비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HDD </a:t>
            </a:r>
            <a:r>
              <a:rPr lang="ko-KR" altLang="en-US" sz="1000" dirty="0">
                <a:solidFill>
                  <a:schemeClr val="tx1"/>
                </a:solidFill>
              </a:rPr>
              <a:t>손상 등 </a:t>
            </a:r>
            <a:r>
              <a:rPr lang="en-US" altLang="ko-KR" sz="1000" dirty="0">
                <a:solidFill>
                  <a:schemeClr val="tx1"/>
                </a:solidFill>
              </a:rPr>
              <a:t>HW</a:t>
            </a:r>
            <a:r>
              <a:rPr lang="ko-KR" altLang="en-US" sz="1000" dirty="0">
                <a:solidFill>
                  <a:schemeClr val="tx1"/>
                </a:solidFill>
              </a:rPr>
              <a:t>에 의한 데이터 유실 대비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랜섬웨어 탐지후 중앙서버에 저장시 제거하고 </a:t>
            </a:r>
          </a:p>
          <a:p>
            <a:r>
              <a:rPr lang="ko-KR" altLang="en-US" sz="1000" dirty="0">
                <a:solidFill>
                  <a:schemeClr val="tx1"/>
                </a:solidFill>
              </a:rPr>
              <a:t>      저장하는 </a:t>
            </a:r>
            <a:r>
              <a:rPr lang="en-US" altLang="ko-KR" sz="1000" dirty="0">
                <a:solidFill>
                  <a:schemeClr val="tx1"/>
                </a:solidFill>
              </a:rPr>
              <a:t>ARIT </a:t>
            </a:r>
            <a:r>
              <a:rPr lang="ko-KR" altLang="en-US" sz="1000" dirty="0">
                <a:solidFill>
                  <a:schemeClr val="tx1"/>
                </a:solidFill>
              </a:rPr>
              <a:t>기능 탑재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증분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차등 백업 기능 탑재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본문 검색 기능 </a:t>
            </a:r>
            <a:r>
              <a:rPr lang="en-US" altLang="ko-KR" sz="1000" dirty="0">
                <a:solidFill>
                  <a:schemeClr val="tx1"/>
                </a:solidFill>
              </a:rPr>
              <a:t>(ECM)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917377" y="808106"/>
            <a:ext cx="3672408" cy="192557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rgbClr val="C00000"/>
                </a:solidFill>
              </a:rPr>
              <a:t>내부자 정보유출 차단</a:t>
            </a:r>
            <a:endParaRPr lang="en-US" altLang="ko-KR" sz="1000" b="1" u="sng" dirty="0">
              <a:solidFill>
                <a:srgbClr val="C00000"/>
              </a:solidFill>
            </a:endParaRPr>
          </a:p>
          <a:p>
            <a:endParaRPr lang="en-US" altLang="ko-KR" sz="1000" b="1" u="sng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가상드라이브 암호화 보안 영역 제공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바탕화면의 암호화 보안영역화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PC Local Disk </a:t>
            </a:r>
            <a:r>
              <a:rPr lang="ko-KR" altLang="en-US" sz="1000" dirty="0">
                <a:solidFill>
                  <a:schemeClr val="tx1"/>
                </a:solidFill>
              </a:rPr>
              <a:t>문서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  </a:t>
            </a:r>
            <a:r>
              <a:rPr lang="en-US" altLang="ko-KR" sz="10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보안영역으로 </a:t>
            </a:r>
            <a:r>
              <a:rPr lang="en-US" altLang="ko-KR" sz="1000" dirty="0">
                <a:solidFill>
                  <a:schemeClr val="tx1"/>
                </a:solidFill>
              </a:rPr>
              <a:t>PC</a:t>
            </a:r>
            <a:r>
              <a:rPr lang="ko-KR" altLang="en-US" sz="1000" dirty="0">
                <a:solidFill>
                  <a:schemeClr val="tx1"/>
                </a:solidFill>
              </a:rPr>
              <a:t>문서 강제 이관 및 이관 후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일반영역 파일 자동삭제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000" dirty="0">
                <a:solidFill>
                  <a:schemeClr val="tx1"/>
                </a:solidFill>
              </a:rPr>
              <a:t>PC </a:t>
            </a:r>
            <a:r>
              <a:rPr lang="ko-KR" altLang="en-US" sz="1000" dirty="0">
                <a:solidFill>
                  <a:schemeClr val="tx1"/>
                </a:solidFill>
              </a:rPr>
              <a:t>저장 금지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메일 첨부파일 차단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매체차단</a:t>
            </a:r>
            <a:r>
              <a:rPr lang="en-US" altLang="ko-KR" sz="1000" dirty="0">
                <a:solidFill>
                  <a:schemeClr val="tx1"/>
                </a:solidFill>
              </a:rPr>
              <a:t>(USB,</a:t>
            </a:r>
            <a:r>
              <a:rPr lang="ko-KR" altLang="en-US" sz="1000" dirty="0">
                <a:solidFill>
                  <a:schemeClr val="tx1"/>
                </a:solidFill>
              </a:rPr>
              <a:t>외장하드등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메일</a:t>
            </a:r>
            <a:r>
              <a:rPr lang="en-US" altLang="ko-KR" sz="1000" dirty="0">
                <a:solidFill>
                  <a:schemeClr val="tx1"/>
                </a:solidFill>
              </a:rPr>
              <a:t>,USB </a:t>
            </a:r>
            <a:r>
              <a:rPr lang="ko-KR" altLang="en-US" sz="1000" dirty="0">
                <a:solidFill>
                  <a:schemeClr val="tx1"/>
                </a:solidFill>
              </a:rPr>
              <a:t>반출시 승인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결재를 통한 문서반출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반출문서에 대한 로그관리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000" dirty="0">
                <a:solidFill>
                  <a:schemeClr val="tx1"/>
                </a:solidFill>
              </a:rPr>
              <a:t>프린트 워터 마크 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로그관리</a:t>
            </a:r>
          </a:p>
        </p:txBody>
      </p:sp>
      <p:cxnSp>
        <p:nvCxnSpPr>
          <p:cNvPr id="12" name="꺾인 연결선 11"/>
          <p:cNvCxnSpPr>
            <a:endCxn id="11" idx="0"/>
          </p:cNvCxnSpPr>
          <p:nvPr/>
        </p:nvCxnSpPr>
        <p:spPr>
          <a:xfrm rot="10800000" flipV="1">
            <a:off x="2753581" y="466436"/>
            <a:ext cx="1404156" cy="34167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꺾인 연결선 12"/>
          <p:cNvCxnSpPr>
            <a:stCxn id="5" idx="3"/>
            <a:endCxn id="4" idx="0"/>
          </p:cNvCxnSpPr>
          <p:nvPr/>
        </p:nvCxnSpPr>
        <p:spPr>
          <a:xfrm>
            <a:off x="5596994" y="466438"/>
            <a:ext cx="1225039" cy="34166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02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3.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사용자 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PC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로컬디스크 저장금지 및 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PC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영역 암호화 영역에서만 작업 가능</a:t>
            </a: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사용자 </a:t>
            </a: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로컬디스크 저장금지 및 영역암호화 영역에서만 작업 가능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현재 사용중인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로컬드라이브는 숨겨져서 보이지 않고 저장 불가능함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필요시 숨김기능 해제도 가능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단  저장은 불가능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로컬드라이브의 암호화된 보안드라이브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(S:)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에서만 현재와 동일하게 작업 가능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바탕화면도  암호화 되어 있음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문서의 종류 및 형식에 상관없이 모두 암호화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/</a:t>
            </a:r>
            <a:r>
              <a:rPr lang="ko-KR" altLang="en-US" sz="1400" kern="0" spc="-100" dirty="0" err="1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복호화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79F20EF-9580-1102-1EF5-10B9D44B9911}"/>
              </a:ext>
            </a:extLst>
          </p:cNvPr>
          <p:cNvGrpSpPr/>
          <p:nvPr/>
        </p:nvGrpSpPr>
        <p:grpSpPr>
          <a:xfrm>
            <a:off x="1417588" y="2645072"/>
            <a:ext cx="6769149" cy="3632423"/>
            <a:chOff x="369839" y="2602209"/>
            <a:chExt cx="4202161" cy="363242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5" y="2602209"/>
              <a:ext cx="3698303" cy="33078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69839" y="5988411"/>
              <a:ext cx="42021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암호화 보안영역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(S:, W:)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마운트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로컬 디스크드라이브 접근 차단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737359" y="3506155"/>
              <a:ext cx="2058553" cy="982448"/>
            </a:xfrm>
            <a:prstGeom prst="rect">
              <a:avLst/>
            </a:prstGeom>
            <a:noFill/>
            <a:ln>
              <a:solidFill>
                <a:srgbClr val="C0000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+mn-ea"/>
              </a:endParaRPr>
            </a:p>
          </p:txBody>
        </p:sp>
        <p:sp>
          <p:nvSpPr>
            <p:cNvPr id="4" name="모서리가 둥근 직사각형 3"/>
            <p:cNvSpPr/>
            <p:nvPr/>
          </p:nvSpPr>
          <p:spPr>
            <a:xfrm>
              <a:off x="2166897" y="4794927"/>
              <a:ext cx="1629015" cy="445584"/>
            </a:xfrm>
            <a:prstGeom prst="roundRect">
              <a:avLst/>
            </a:prstGeom>
            <a:solidFill>
              <a:schemeClr val="accent1">
                <a:lumMod val="2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/>
                <a:t>암호화 저장</a:t>
              </a:r>
              <a:endParaRPr lang="en-US" altLang="ko-KR" sz="1400" dirty="0"/>
            </a:p>
            <a:p>
              <a:pPr algn="ctr"/>
              <a:r>
                <a:rPr lang="en-US" altLang="ko-KR" sz="1400" dirty="0"/>
                <a:t>(</a:t>
              </a:r>
              <a:r>
                <a:rPr lang="ko-KR" altLang="en-US" sz="1400" dirty="0"/>
                <a:t>국정원 검증필</a:t>
              </a:r>
              <a:r>
                <a:rPr lang="en-US" altLang="ko-KR" sz="1400" dirty="0"/>
                <a:t>)</a:t>
              </a:r>
              <a:endParaRPr lang="ko-KR" altLang="en-US" sz="1400" dirty="0"/>
            </a:p>
          </p:txBody>
        </p:sp>
        <p:cxnSp>
          <p:nvCxnSpPr>
            <p:cNvPr id="8" name="직선 화살표 연결선 7"/>
            <p:cNvCxnSpPr/>
            <p:nvPr/>
          </p:nvCxnSpPr>
          <p:spPr bwMode="auto">
            <a:xfrm flipV="1">
              <a:off x="2919933" y="4488604"/>
              <a:ext cx="0" cy="306323"/>
            </a:xfrm>
            <a:prstGeom prst="straightConnector1">
              <a:avLst/>
            </a:prstGeom>
            <a:noFill/>
            <a:ln w="381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4077" y="4715946"/>
              <a:ext cx="802483" cy="594697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1214077" y="4715946"/>
              <a:ext cx="860612" cy="594697"/>
            </a:xfrm>
            <a:prstGeom prst="rect">
              <a:avLst/>
            </a:prstGeom>
            <a:solidFill>
              <a:srgbClr val="FF0000">
                <a:alpha val="33000"/>
              </a:srgb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186613" y="3794021"/>
            <a:ext cx="213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영역 암호화 방식</a:t>
            </a:r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en-US" sz="1000" dirty="0">
              <a:solidFill>
                <a:srgbClr val="0033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836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4.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문서 유출 차단 </a:t>
            </a:r>
          </a:p>
        </p:txBody>
      </p:sp>
      <p:sp>
        <p:nvSpPr>
          <p:cNvPr id="24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문서 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유출 원천 차단 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(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매체제어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,DLP)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endParaRPr lang="ko-KR" altLang="en-US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S-Zone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Agent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설치 후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보안영역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(S:)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 보관하여 사용되는 모든 파일에 대해 메일첨부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USB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등 각종 매체를 통한 유출차단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(S:)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은 암호화 및 어플리케이션 제어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화이트리스트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기술 적용으로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파일 반출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/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입 보안 통제 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보안영역의 데이터는 보안영역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(S:)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내에서만 자유롭게 유통되며 여타 매체로 저장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사본저장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이동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전송 불가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473075" y="2251211"/>
            <a:ext cx="8302876" cy="3507344"/>
            <a:chOff x="473075" y="2251211"/>
            <a:chExt cx="8302876" cy="3507344"/>
          </a:xfrm>
        </p:grpSpPr>
        <p:grpSp>
          <p:nvGrpSpPr>
            <p:cNvPr id="26" name="그룹 25"/>
            <p:cNvGrpSpPr/>
            <p:nvPr/>
          </p:nvGrpSpPr>
          <p:grpSpPr>
            <a:xfrm>
              <a:off x="473075" y="2812743"/>
              <a:ext cx="3641725" cy="2850638"/>
              <a:chOff x="3206416" y="3668630"/>
              <a:chExt cx="3483789" cy="2365762"/>
            </a:xfrm>
          </p:grpSpPr>
          <p:pic>
            <p:nvPicPr>
              <p:cNvPr id="58" name="Picture 12" descr="http://static1.squarespace.com/static/5418d654e4b090c9db3ba09a/t/561f69c1e4b0f4418bcdc399/1444899271550/%EB%84%B7%ED%82%AC%EB%9F%AC+%EB%B3%B4%EC%95%88%ED%82%A4.PNG?format=2500w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89" t="20515" r="38304" b="36818"/>
              <a:stretch/>
            </p:blipFill>
            <p:spPr bwMode="auto">
              <a:xfrm>
                <a:off x="3206416" y="3668630"/>
                <a:ext cx="3483789" cy="2365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9" name="직사각형 58"/>
              <p:cNvSpPr/>
              <p:nvPr/>
            </p:nvSpPr>
            <p:spPr>
              <a:xfrm>
                <a:off x="4443531" y="4053437"/>
                <a:ext cx="914400" cy="13044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7" name="모서리가 둥근 직사각형 26"/>
            <p:cNvSpPr/>
            <p:nvPr/>
          </p:nvSpPr>
          <p:spPr>
            <a:xfrm>
              <a:off x="886635" y="3082412"/>
              <a:ext cx="2866600" cy="1873046"/>
            </a:xfrm>
            <a:prstGeom prst="roundRect">
              <a:avLst>
                <a:gd name="adj" fmla="val 9699"/>
              </a:avLst>
            </a:prstGeom>
            <a:pattFill prst="lt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8" name="Picture 14" descr="http://www.oracle.com/assets/cw29-icons2-database-253902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191" y="2951054"/>
              <a:ext cx="694622" cy="694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직사각형 28"/>
            <p:cNvSpPr/>
            <p:nvPr/>
          </p:nvSpPr>
          <p:spPr>
            <a:xfrm>
              <a:off x="2718231" y="4278296"/>
              <a:ext cx="883535" cy="54562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W:</a:t>
              </a:r>
              <a:endParaRPr lang="ko-KR" altLang="en-US" sz="1400" dirty="0">
                <a:latin typeface="+mn-ea"/>
              </a:endParaRPr>
            </a:p>
          </p:txBody>
        </p:sp>
        <p:sp>
          <p:nvSpPr>
            <p:cNvPr id="30" name="TextBox 49"/>
            <p:cNvSpPr txBox="1">
              <a:spLocks noChangeArrowheads="1"/>
            </p:cNvSpPr>
            <p:nvPr/>
          </p:nvSpPr>
          <p:spPr bwMode="auto">
            <a:xfrm>
              <a:off x="1372026" y="3052145"/>
              <a:ext cx="68202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ko-KR" altLang="en-US" sz="1000" b="1" dirty="0">
                  <a:solidFill>
                    <a:srgbClr val="003366"/>
                  </a:solidFill>
                  <a:latin typeface="+mn-ea"/>
                  <a:ea typeface="+mn-ea"/>
                </a:rPr>
                <a:t>디스크 </a:t>
              </a:r>
              <a:r>
                <a:rPr lang="en-US" altLang="ko-KR" sz="1000" b="1" dirty="0">
                  <a:solidFill>
                    <a:srgbClr val="003366"/>
                  </a:solidFill>
                  <a:latin typeface="+mn-ea"/>
                  <a:ea typeface="+mn-ea"/>
                </a:rPr>
                <a:t>0</a:t>
              </a:r>
              <a:endParaRPr lang="ko-KR" altLang="en-US" sz="1000" b="1" dirty="0">
                <a:solidFill>
                  <a:srgbClr val="003366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718233" y="3127536"/>
              <a:ext cx="883535" cy="5456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C:</a:t>
              </a:r>
              <a:endParaRPr lang="ko-KR" altLang="en-US" sz="1400" dirty="0">
                <a:latin typeface="+mn-ea"/>
              </a:endParaRPr>
            </a:p>
          </p:txBody>
        </p:sp>
        <p:cxnSp>
          <p:nvCxnSpPr>
            <p:cNvPr id="32" name="꺾인 연결선 31"/>
            <p:cNvCxnSpPr>
              <a:endCxn id="31" idx="1"/>
            </p:cNvCxnSpPr>
            <p:nvPr/>
          </p:nvCxnSpPr>
          <p:spPr bwMode="auto">
            <a:xfrm rot="10800000" flipH="1">
              <a:off x="2718231" y="3400348"/>
              <a:ext cx="1" cy="575889"/>
            </a:xfrm>
            <a:prstGeom prst="bentConnector3">
              <a:avLst>
                <a:gd name="adj1" fmla="val -22860000000"/>
              </a:avLst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순서도: 추출 32"/>
            <p:cNvSpPr/>
            <p:nvPr/>
          </p:nvSpPr>
          <p:spPr>
            <a:xfrm rot="16200000">
              <a:off x="2322876" y="3424031"/>
              <a:ext cx="3185652" cy="1175063"/>
            </a:xfrm>
            <a:prstGeom prst="flowChartExtract">
              <a:avLst/>
            </a:prstGeom>
            <a:gradFill flip="none" rotWithShape="1">
              <a:gsLst>
                <a:gs pos="0">
                  <a:srgbClr val="006699">
                    <a:tint val="66000"/>
                    <a:satMod val="160000"/>
                  </a:srgbClr>
                </a:gs>
                <a:gs pos="8000">
                  <a:srgbClr val="006699">
                    <a:tint val="44500"/>
                    <a:satMod val="160000"/>
                  </a:srgbClr>
                </a:gs>
                <a:gs pos="100000">
                  <a:srgbClr val="0066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4" name="Picture 30" descr="http://www.shcacademy.co.uk/wp-content/uploads/2015/10/Document-icon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5" t="8122" r="13503" b="7503"/>
            <a:stretch/>
          </p:blipFill>
          <p:spPr bwMode="auto">
            <a:xfrm>
              <a:off x="4254910" y="2499852"/>
              <a:ext cx="2374490" cy="3016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 descr="http://4.bp.blogspot.com/-0XErQ0awCBo/Ui1HGJy7S1I/AAAAAAAAAqU/_xFfqeH60gY/s1600/us-coversheet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0770" y="3393643"/>
              <a:ext cx="2264721" cy="1305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직선 화살표 연결선 38"/>
            <p:cNvCxnSpPr>
              <a:stCxn id="34" idx="3"/>
              <a:endCxn id="56" idx="1"/>
            </p:cNvCxnSpPr>
            <p:nvPr/>
          </p:nvCxnSpPr>
          <p:spPr bwMode="auto">
            <a:xfrm flipV="1">
              <a:off x="6629400" y="2468182"/>
              <a:ext cx="1519360" cy="1539693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oval" w="med" len="med"/>
              <a:tailEnd type="triangle" w="med" len="med"/>
            </a:ln>
            <a:effectLst/>
          </p:spPr>
        </p:cxnSp>
        <p:cxnSp>
          <p:nvCxnSpPr>
            <p:cNvPr id="40" name="직선 화살표 연결선 39"/>
            <p:cNvCxnSpPr>
              <a:stCxn id="34" idx="3"/>
              <a:endCxn id="53" idx="1"/>
            </p:cNvCxnSpPr>
            <p:nvPr/>
          </p:nvCxnSpPr>
          <p:spPr bwMode="auto">
            <a:xfrm flipV="1">
              <a:off x="6629400" y="3562686"/>
              <a:ext cx="1560357" cy="445189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oval" w="med" len="med"/>
              <a:tailEnd type="triangle" w="med" len="med"/>
            </a:ln>
            <a:effectLst/>
          </p:spPr>
        </p:cxnSp>
        <p:cxnSp>
          <p:nvCxnSpPr>
            <p:cNvPr id="41" name="직선 화살표 연결선 40"/>
            <p:cNvCxnSpPr>
              <a:stCxn id="34" idx="3"/>
              <a:endCxn id="55" idx="1"/>
            </p:cNvCxnSpPr>
            <p:nvPr/>
          </p:nvCxnSpPr>
          <p:spPr bwMode="auto">
            <a:xfrm>
              <a:off x="6629400" y="4007875"/>
              <a:ext cx="1506289" cy="479604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oval" w="med" len="med"/>
              <a:tailEnd type="triangle" w="med" len="med"/>
            </a:ln>
            <a:effectLst/>
          </p:spPr>
        </p:cxnSp>
        <p:cxnSp>
          <p:nvCxnSpPr>
            <p:cNvPr id="42" name="직선 화살표 연결선 41"/>
            <p:cNvCxnSpPr>
              <a:stCxn id="34" idx="3"/>
              <a:endCxn id="54" idx="1"/>
            </p:cNvCxnSpPr>
            <p:nvPr/>
          </p:nvCxnSpPr>
          <p:spPr bwMode="auto">
            <a:xfrm>
              <a:off x="6629400" y="4007875"/>
              <a:ext cx="1434596" cy="1394703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oval" w="med" len="med"/>
              <a:tailEnd type="triangle" w="med" len="med"/>
            </a:ln>
            <a:effectLst/>
          </p:spPr>
        </p:cxnSp>
        <p:sp>
          <p:nvSpPr>
            <p:cNvPr id="44" name="직사각형 43"/>
            <p:cNvSpPr/>
            <p:nvPr/>
          </p:nvSpPr>
          <p:spPr>
            <a:xfrm>
              <a:off x="2718232" y="3703425"/>
              <a:ext cx="883535" cy="545622"/>
            </a:xfrm>
            <a:prstGeom prst="rect">
              <a:avLst/>
            </a:prstGeom>
            <a:solidFill>
              <a:srgbClr val="FF9933"/>
            </a:solidFill>
            <a:ln>
              <a:solidFill>
                <a:srgbClr val="C00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S:</a:t>
              </a:r>
              <a:endParaRPr lang="ko-KR" altLang="en-US" sz="1400" dirty="0">
                <a:latin typeface="+mn-ea"/>
              </a:endParaRPr>
            </a:p>
          </p:txBody>
        </p:sp>
        <p:pic>
          <p:nvPicPr>
            <p:cNvPr id="46" name="Picture 8" descr="http://pixabay.com/static/uploads/photo/2013/07/12/12/40/abort-146072_640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68" y="3078836"/>
              <a:ext cx="282675" cy="282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8" descr="http://pixabay.com/static/uploads/photo/2013/07/12/12/40/abort-146072_640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68" y="3610508"/>
              <a:ext cx="282675" cy="282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 descr="http://pixabay.com/static/uploads/photo/2013/07/12/12/40/abort-146072_640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68" y="4142180"/>
              <a:ext cx="282675" cy="282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8" descr="http://pixabay.com/static/uploads/photo/2013/07/12/12/40/abort-146072_640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8368" y="4673852"/>
              <a:ext cx="282675" cy="282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8" descr="http://pixabay.com/static/uploads/photo/2013/07/12/12/40/abort-146072_640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438" y="3581119"/>
              <a:ext cx="282675" cy="282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1" name="그룹 50"/>
            <p:cNvGrpSpPr/>
            <p:nvPr/>
          </p:nvGrpSpPr>
          <p:grpSpPr>
            <a:xfrm>
              <a:off x="8063996" y="2251211"/>
              <a:ext cx="711955" cy="3507344"/>
              <a:chOff x="8063996" y="2251211"/>
              <a:chExt cx="711955" cy="3507344"/>
            </a:xfrm>
          </p:grpSpPr>
          <p:grpSp>
            <p:nvGrpSpPr>
              <p:cNvPr id="52" name="그룹 51"/>
              <p:cNvGrpSpPr/>
              <p:nvPr/>
            </p:nvGrpSpPr>
            <p:grpSpPr>
              <a:xfrm>
                <a:off x="8148760" y="2251211"/>
                <a:ext cx="542427" cy="699843"/>
                <a:chOff x="7623931" y="4322606"/>
                <a:chExt cx="943975" cy="1217923"/>
              </a:xfrm>
            </p:grpSpPr>
            <p:pic>
              <p:nvPicPr>
                <p:cNvPr id="56" name="그림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23931" y="4322606"/>
                  <a:ext cx="943975" cy="755181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57" name="그림 56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73555" y="4910987"/>
                  <a:ext cx="503633" cy="629542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</p:grpSp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89757" y="3332469"/>
                <a:ext cx="460433" cy="46043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4" name="그림 5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63996" y="5046600"/>
                <a:ext cx="711955" cy="711955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5" name="그림 54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1418293">
                <a:off x="8135284" y="4305634"/>
                <a:ext cx="579488" cy="33307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</p:grp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00" b="984"/>
          <a:stretch/>
        </p:blipFill>
        <p:spPr>
          <a:xfrm>
            <a:off x="3700217" y="4985725"/>
            <a:ext cx="405867" cy="36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4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외부 반출시 승인결재를 통해서 반출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외부 반출시 승인결재를 통해서 반출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문서를 메일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,USB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등으로 반출할 경우 승인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결재를 득한 후 반출 가능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 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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내부용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: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사내 직원간에는 승인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결재없이 반출가능 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 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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외부용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: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사외반출시에는 승인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결재 후 반출 가능 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                    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승인이 없이 사용자가  메일을 송부해도 수신자는 첨부문서에 대한 열람이 차단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3075" y="2434158"/>
            <a:ext cx="9318625" cy="4317327"/>
            <a:chOff x="473075" y="2434158"/>
            <a:chExt cx="9318625" cy="4317327"/>
          </a:xfrm>
        </p:grpSpPr>
        <p:grpSp>
          <p:nvGrpSpPr>
            <p:cNvPr id="168" name="그룹 167"/>
            <p:cNvGrpSpPr/>
            <p:nvPr/>
          </p:nvGrpSpPr>
          <p:grpSpPr>
            <a:xfrm>
              <a:off x="473075" y="2812743"/>
              <a:ext cx="3641725" cy="2850638"/>
              <a:chOff x="3206416" y="3668630"/>
              <a:chExt cx="3483789" cy="2365762"/>
            </a:xfrm>
          </p:grpSpPr>
          <p:pic>
            <p:nvPicPr>
              <p:cNvPr id="169" name="Picture 12" descr="http://static1.squarespace.com/static/5418d654e4b090c9db3ba09a/t/561f69c1e4b0f4418bcdc399/1444899271550/%EB%84%B7%ED%82%AC%EB%9F%AC+%EB%B3%B4%EC%95%88%ED%82%A4.PNG?format=2500w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89" t="20515" r="38304" b="36818"/>
              <a:stretch/>
            </p:blipFill>
            <p:spPr bwMode="auto">
              <a:xfrm>
                <a:off x="3206416" y="3668630"/>
                <a:ext cx="3483789" cy="2365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0" name="직사각형 169"/>
              <p:cNvSpPr/>
              <p:nvPr/>
            </p:nvSpPr>
            <p:spPr>
              <a:xfrm>
                <a:off x="4443531" y="4053437"/>
                <a:ext cx="914400" cy="13044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71" name="모서리가 둥근 직사각형 170"/>
            <p:cNvSpPr/>
            <p:nvPr/>
          </p:nvSpPr>
          <p:spPr>
            <a:xfrm>
              <a:off x="886635" y="3082412"/>
              <a:ext cx="2866600" cy="1873046"/>
            </a:xfrm>
            <a:prstGeom prst="roundRect">
              <a:avLst>
                <a:gd name="adj" fmla="val 9699"/>
              </a:avLst>
            </a:prstGeom>
            <a:pattFill prst="lt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72" name="Picture 14" descr="http://www.oracle.com/assets/cw29-icons2-database-253902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191" y="2951054"/>
              <a:ext cx="694622" cy="694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5" name="TextBox 49"/>
            <p:cNvSpPr txBox="1">
              <a:spLocks noChangeArrowheads="1"/>
            </p:cNvSpPr>
            <p:nvPr/>
          </p:nvSpPr>
          <p:spPr bwMode="auto">
            <a:xfrm>
              <a:off x="1372026" y="3052145"/>
              <a:ext cx="68202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ko-KR" altLang="en-US" sz="1000" b="1" dirty="0">
                  <a:solidFill>
                    <a:srgbClr val="003366"/>
                  </a:solidFill>
                  <a:latin typeface="+mn-ea"/>
                  <a:ea typeface="+mn-ea"/>
                </a:rPr>
                <a:t>디스크 </a:t>
              </a:r>
              <a:r>
                <a:rPr lang="en-US" altLang="ko-KR" sz="1000" b="1" dirty="0">
                  <a:solidFill>
                    <a:srgbClr val="003366"/>
                  </a:solidFill>
                  <a:latin typeface="+mn-ea"/>
                  <a:ea typeface="+mn-ea"/>
                </a:rPr>
                <a:t>0</a:t>
              </a:r>
              <a:endParaRPr lang="ko-KR" altLang="en-US" sz="1000" b="1" dirty="0">
                <a:solidFill>
                  <a:srgbClr val="003366"/>
                </a:solidFill>
                <a:latin typeface="+mn-ea"/>
                <a:ea typeface="+mn-ea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2718233" y="3127536"/>
              <a:ext cx="883535" cy="5456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C:</a:t>
              </a:r>
              <a:endParaRPr lang="ko-KR" altLang="en-US" sz="1400" dirty="0">
                <a:latin typeface="+mn-ea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2718232" y="3703425"/>
              <a:ext cx="883535" cy="545622"/>
            </a:xfrm>
            <a:prstGeom prst="rect">
              <a:avLst/>
            </a:prstGeom>
            <a:solidFill>
              <a:srgbClr val="FF9933"/>
            </a:solidFill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S:</a:t>
              </a:r>
              <a:endParaRPr lang="ko-KR" altLang="en-US" sz="1400" dirty="0">
                <a:latin typeface="+mn-ea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2718231" y="4278296"/>
              <a:ext cx="883535" cy="54562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C00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+mn-ea"/>
                </a:rPr>
                <a:t>W: </a:t>
              </a:r>
              <a:endParaRPr lang="ko-KR" altLang="en-US" sz="1400" dirty="0">
                <a:latin typeface="+mn-ea"/>
              </a:endParaRPr>
            </a:p>
          </p:txBody>
        </p:sp>
        <p:pic>
          <p:nvPicPr>
            <p:cNvPr id="3074" name="Picture 2" descr="https://pixabay.com/static/uploads/photo/2013/07/12/16/58/folder-151584_64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8433" y="2434158"/>
              <a:ext cx="1797923" cy="1458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왼쪽 중괄호 5"/>
            <p:cNvSpPr/>
            <p:nvPr/>
          </p:nvSpPr>
          <p:spPr bwMode="auto">
            <a:xfrm>
              <a:off x="3597279" y="3143527"/>
              <a:ext cx="818957" cy="2555034"/>
            </a:xfrm>
            <a:prstGeom prst="leftBrace">
              <a:avLst>
                <a:gd name="adj1" fmla="val 105769"/>
                <a:gd name="adj2" fmla="val 51389"/>
              </a:avLst>
            </a:prstGeom>
            <a:noFill/>
            <a:ln w="19050" cap="flat" cmpd="sng" algn="ctr">
              <a:solidFill>
                <a:srgbClr val="C00000"/>
              </a:solidFill>
              <a:prstDash val="dash"/>
              <a:round/>
              <a:headEnd type="triangl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TextBox 49"/>
            <p:cNvSpPr txBox="1">
              <a:spLocks noChangeArrowheads="1"/>
            </p:cNvSpPr>
            <p:nvPr/>
          </p:nvSpPr>
          <p:spPr bwMode="auto">
            <a:xfrm>
              <a:off x="4416778" y="2437647"/>
              <a:ext cx="68202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ko-KR" altLang="en-US" sz="1000" b="1" dirty="0">
                  <a:solidFill>
                    <a:srgbClr val="003366"/>
                  </a:solidFill>
                  <a:latin typeface="+mn-ea"/>
                  <a:ea typeface="+mn-ea"/>
                </a:rPr>
                <a:t>내부용</a:t>
              </a:r>
            </a:p>
          </p:txBody>
        </p:sp>
        <p:sp>
          <p:nvSpPr>
            <p:cNvPr id="38" name="TextBox 49"/>
            <p:cNvSpPr txBox="1">
              <a:spLocks noChangeArrowheads="1"/>
            </p:cNvSpPr>
            <p:nvPr/>
          </p:nvSpPr>
          <p:spPr bwMode="auto">
            <a:xfrm>
              <a:off x="962971" y="4653547"/>
              <a:ext cx="91933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ko-KR" altLang="en-US" sz="1000" dirty="0">
                  <a:solidFill>
                    <a:srgbClr val="003366"/>
                  </a:solidFill>
                  <a:latin typeface="+mn-ea"/>
                  <a:ea typeface="+mn-ea"/>
                </a:rPr>
                <a:t>암호화</a:t>
              </a:r>
              <a:r>
                <a:rPr lang="en-US" altLang="ko-KR" sz="1000" dirty="0">
                  <a:solidFill>
                    <a:srgbClr val="003366"/>
                  </a:solidFill>
                  <a:latin typeface="+mn-ea"/>
                  <a:ea typeface="+mn-ea"/>
                </a:rPr>
                <a:t>(</a:t>
              </a:r>
              <a:r>
                <a:rPr lang="ko-KR" altLang="en-US" sz="1000" dirty="0">
                  <a:solidFill>
                    <a:srgbClr val="003366"/>
                  </a:solidFill>
                  <a:latin typeface="+mn-ea"/>
                  <a:ea typeface="+mn-ea"/>
                </a:rPr>
                <a:t>외부발송후 보안</a:t>
              </a:r>
              <a:r>
                <a:rPr lang="en-US" altLang="ko-KR" sz="1000" dirty="0">
                  <a:solidFill>
                    <a:srgbClr val="003366"/>
                  </a:solidFill>
                  <a:latin typeface="+mn-ea"/>
                  <a:ea typeface="+mn-ea"/>
                </a:rPr>
                <a:t>)</a:t>
              </a:r>
              <a:endParaRPr lang="ko-KR" altLang="en-US" sz="1000" b="1" dirty="0">
                <a:solidFill>
                  <a:srgbClr val="003366"/>
                </a:solidFill>
                <a:latin typeface="+mn-ea"/>
                <a:ea typeface="+mn-ea"/>
              </a:endParaRPr>
            </a:p>
          </p:txBody>
        </p:sp>
        <p:pic>
          <p:nvPicPr>
            <p:cNvPr id="39" name="Picture 27" descr="http://www.highlandmartin.com/wp-content/uploads/2011/08/sucuredocuments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786" y="4313266"/>
              <a:ext cx="606042" cy="45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6"/>
            <p:cNvSpPr/>
            <p:nvPr/>
          </p:nvSpPr>
          <p:spPr>
            <a:xfrm>
              <a:off x="6293926" y="2629100"/>
              <a:ext cx="321583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내부 보안 공유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내부 보안 협업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사용 내역 추적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공유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/</a:t>
              </a: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협업을 위해 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PC Agent </a:t>
              </a: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에서 암호화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(</a:t>
              </a: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외부발송후 보안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)</a:t>
              </a:r>
            </a:p>
          </p:txBody>
        </p:sp>
        <p:sp>
          <p:nvSpPr>
            <p:cNvPr id="42" name="TextBox 49"/>
            <p:cNvSpPr txBox="1">
              <a:spLocks noChangeArrowheads="1"/>
            </p:cNvSpPr>
            <p:nvPr/>
          </p:nvSpPr>
          <p:spPr bwMode="auto">
            <a:xfrm>
              <a:off x="4653037" y="2793754"/>
              <a:ext cx="14009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1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/>
              <a:r>
                <a:rPr lang="ko-KR" altLang="en-US" sz="1200" b="1" dirty="0">
                  <a:latin typeface="+mn-ea"/>
                  <a:ea typeface="+mn-ea"/>
                </a:rPr>
                <a:t>결재</a:t>
              </a:r>
              <a:r>
                <a:rPr lang="en-US" altLang="ko-KR" sz="1200" b="1" dirty="0">
                  <a:latin typeface="+mn-ea"/>
                  <a:ea typeface="+mn-ea"/>
                </a:rPr>
                <a:t>/</a:t>
              </a:r>
              <a:r>
                <a:rPr lang="ko-KR" altLang="en-US" sz="1200" dirty="0">
                  <a:latin typeface="+mn-ea"/>
                  <a:ea typeface="+mn-ea"/>
                </a:rPr>
                <a:t>승인 절차 </a:t>
              </a:r>
              <a:r>
                <a:rPr lang="en-US" altLang="ko-KR" sz="1200" dirty="0">
                  <a:latin typeface="+mn-ea"/>
                  <a:ea typeface="+mn-ea"/>
                </a:rPr>
                <a:t>: </a:t>
              </a:r>
              <a:r>
                <a:rPr lang="en-US" altLang="ko-KR" sz="3200" b="1" dirty="0">
                  <a:latin typeface="+mn-ea"/>
                  <a:ea typeface="+mn-ea"/>
                </a:rPr>
                <a:t>X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4458433" y="4539446"/>
              <a:ext cx="1797516" cy="1544269"/>
              <a:chOff x="6221091" y="4485131"/>
              <a:chExt cx="1797516" cy="1435205"/>
            </a:xfrm>
          </p:grpSpPr>
          <p:pic>
            <p:nvPicPr>
              <p:cNvPr id="3076" name="Picture 4" descr="https://pixabay.com/static/uploads/photo/2013/07/12/15/48/directory-150354_640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1091" y="4485131"/>
                <a:ext cx="1797516" cy="1435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49"/>
              <p:cNvSpPr txBox="1">
                <a:spLocks noChangeArrowheads="1"/>
              </p:cNvSpPr>
              <p:nvPr/>
            </p:nvSpPr>
            <p:spPr bwMode="auto">
              <a:xfrm>
                <a:off x="6400952" y="4515469"/>
                <a:ext cx="682027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/>
                <a:r>
                  <a:rPr lang="ko-KR" altLang="en-US" sz="1000" b="1" dirty="0">
                    <a:solidFill>
                      <a:srgbClr val="003366"/>
                    </a:solidFill>
                    <a:latin typeface="+mn-ea"/>
                    <a:ea typeface="+mn-ea"/>
                  </a:rPr>
                  <a:t>외부용</a:t>
                </a:r>
              </a:p>
            </p:txBody>
          </p:sp>
          <p:sp>
            <p:nvSpPr>
              <p:cNvPr id="43" name="TextBox 49"/>
              <p:cNvSpPr txBox="1">
                <a:spLocks noChangeArrowheads="1"/>
              </p:cNvSpPr>
              <p:nvPr/>
            </p:nvSpPr>
            <p:spPr bwMode="auto">
              <a:xfrm>
                <a:off x="6429624" y="4959386"/>
                <a:ext cx="1416513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1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/>
                <a:r>
                  <a:rPr lang="ko-KR" altLang="en-US" sz="1200" b="1" dirty="0">
                    <a:latin typeface="+mn-ea"/>
                    <a:ea typeface="+mn-ea"/>
                  </a:rPr>
                  <a:t>결재</a:t>
                </a:r>
                <a:r>
                  <a:rPr lang="en-US" altLang="ko-KR" sz="1200" b="1" dirty="0">
                    <a:latin typeface="+mn-ea"/>
                    <a:ea typeface="+mn-ea"/>
                  </a:rPr>
                  <a:t>/</a:t>
                </a:r>
                <a:r>
                  <a:rPr lang="ko-KR" altLang="en-US" sz="1200" dirty="0">
                    <a:latin typeface="+mn-ea"/>
                    <a:ea typeface="+mn-ea"/>
                  </a:rPr>
                  <a:t>승인 절차 </a:t>
                </a:r>
                <a:r>
                  <a:rPr lang="en-US" altLang="ko-KR" sz="1200" dirty="0">
                    <a:latin typeface="+mn-ea"/>
                    <a:ea typeface="+mn-ea"/>
                  </a:rPr>
                  <a:t>: </a:t>
                </a:r>
                <a:r>
                  <a:rPr lang="en-US" altLang="ko-KR" sz="3200" dirty="0">
                    <a:latin typeface="+mn-ea"/>
                    <a:ea typeface="+mn-ea"/>
                  </a:rPr>
                  <a:t>O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</p:grpSp>
        <p:pic>
          <p:nvPicPr>
            <p:cNvPr id="44" name="Picture 33" descr="http://www.pd4pic.com/images/-documents-folder-office-text-file-blue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2244" y="3773051"/>
              <a:ext cx="457200" cy="40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7" name="꺾인 연결선 46"/>
            <p:cNvCxnSpPr>
              <a:stCxn id="44" idx="1"/>
              <a:endCxn id="39" idx="0"/>
            </p:cNvCxnSpPr>
            <p:nvPr/>
          </p:nvCxnSpPr>
          <p:spPr bwMode="auto">
            <a:xfrm rot="10800000" flipV="1">
              <a:off x="1396808" y="3977044"/>
              <a:ext cx="395437" cy="336221"/>
            </a:xfrm>
            <a:prstGeom prst="bentConnector2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직선 화살표 연결선 12"/>
            <p:cNvCxnSpPr>
              <a:stCxn id="174" idx="1"/>
              <a:endCxn id="44" idx="3"/>
            </p:cNvCxnSpPr>
            <p:nvPr/>
          </p:nvCxnSpPr>
          <p:spPr bwMode="auto">
            <a:xfrm flipH="1">
              <a:off x="2249444" y="3976236"/>
              <a:ext cx="468788" cy="809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직선 화살표 연결선 54"/>
            <p:cNvCxnSpPr>
              <a:stCxn id="39" idx="3"/>
              <a:endCxn id="173" idx="1"/>
            </p:cNvCxnSpPr>
            <p:nvPr/>
          </p:nvCxnSpPr>
          <p:spPr bwMode="auto">
            <a:xfrm>
              <a:off x="1699828" y="4539446"/>
              <a:ext cx="1018403" cy="11661"/>
            </a:xfrm>
            <a:prstGeom prst="straightConnector1">
              <a:avLst/>
            </a:prstGeom>
            <a:noFill/>
            <a:ln w="12700" cap="flat" cmpd="sng" algn="ctr">
              <a:solidFill>
                <a:srgbClr val="006699"/>
              </a:solidFill>
              <a:prstDash val="dashDot"/>
              <a:round/>
              <a:headEnd type="none" w="med" len="med"/>
              <a:tailEnd type="triangle"/>
            </a:ln>
            <a:effectLst/>
          </p:spPr>
        </p:cxnSp>
        <p:pic>
          <p:nvPicPr>
            <p:cNvPr id="3082" name="Picture 10" descr="http://zioyoucs.com/wp-content/uploads/2015/02/gw_approval3.pn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" t="4887" r="57071" b="64180"/>
            <a:stretch/>
          </p:blipFill>
          <p:spPr bwMode="auto">
            <a:xfrm>
              <a:off x="6358311" y="4476119"/>
              <a:ext cx="1433006" cy="74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직사각형 63"/>
            <p:cNvSpPr/>
            <p:nvPr/>
          </p:nvSpPr>
          <p:spPr>
            <a:xfrm>
              <a:off x="6293926" y="5274157"/>
              <a:ext cx="349777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외부 보안 공유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외부 보안 협업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사용 내역 추적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  <a:p>
              <a:pPr marL="285750" lvl="1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결재권자의 반출 승인 후 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Manager</a:t>
              </a: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에서 암호화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(</a:t>
              </a:r>
              <a:r>
                <a:rPr lang="ko-KR" altLang="en-US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외부발송후 보안</a:t>
              </a:r>
              <a:r>
                <a:rPr lang="en-US" altLang="ko-KR" sz="1200" kern="0" spc="-1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Monotype Sorts" pitchFamily="2" charset="2"/>
                </a:rPr>
                <a:t>)</a:t>
              </a:r>
              <a:endParaRPr lang="en-US" altLang="ko-KR" sz="1200" kern="0" spc="-1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endParaRPr>
            </a:p>
          </p:txBody>
        </p:sp>
        <p:pic>
          <p:nvPicPr>
            <p:cNvPr id="66" name="그림 6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400" b="984"/>
            <a:stretch/>
          </p:blipFill>
          <p:spPr>
            <a:xfrm>
              <a:off x="3695800" y="4980039"/>
              <a:ext cx="405867" cy="368791"/>
            </a:xfrm>
            <a:prstGeom prst="rect">
              <a:avLst/>
            </a:prstGeom>
          </p:spPr>
        </p:pic>
        <p:pic>
          <p:nvPicPr>
            <p:cNvPr id="70" name="그림 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5500" y="5698561"/>
              <a:ext cx="280352" cy="284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4864541" y="3535737"/>
              <a:ext cx="1447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Agent :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암호화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외부발송후 보안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735546" y="5740411"/>
              <a:ext cx="1607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Manager :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암호화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외부발송후 보안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41" name="그림 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323" y="3520348"/>
              <a:ext cx="280352" cy="284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931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6.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외부 반출문서 결재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,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승인 프로세스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외부 반출문서 승인 프로세스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33335" y="1382151"/>
            <a:ext cx="8288674" cy="4865131"/>
            <a:chOff x="433335" y="1382151"/>
            <a:chExt cx="8288674" cy="4865131"/>
          </a:xfrm>
        </p:grpSpPr>
        <p:grpSp>
          <p:nvGrpSpPr>
            <p:cNvPr id="3" name="그룹 2"/>
            <p:cNvGrpSpPr/>
            <p:nvPr/>
          </p:nvGrpSpPr>
          <p:grpSpPr>
            <a:xfrm>
              <a:off x="757987" y="1382151"/>
              <a:ext cx="7964022" cy="4865131"/>
              <a:chOff x="739140" y="1512779"/>
              <a:chExt cx="7964022" cy="4865131"/>
            </a:xfrm>
          </p:grpSpPr>
          <p:pic>
            <p:nvPicPr>
              <p:cNvPr id="6" name="Picture 3" descr="C:\Users\sbhan\Documents\oCam\시큐어존\결재문서작성(엔파우치)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7800" y="1512779"/>
                <a:ext cx="1946549" cy="19914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3415802" y="3502630"/>
                <a:ext cx="2684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반출내용 작성과 파일 첨부 후 승인 요청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739140" y="1610346"/>
                <a:ext cx="2508102" cy="1796333"/>
                <a:chOff x="3206416" y="3668630"/>
                <a:chExt cx="3483789" cy="2365762"/>
              </a:xfrm>
            </p:grpSpPr>
            <p:pic>
              <p:nvPicPr>
                <p:cNvPr id="25" name="Picture 12" descr="http://static1.squarespace.com/static/5418d654e4b090c9db3ba09a/t/561f69c1e4b0f4418bcdc399/1444899271550/%EB%84%B7%ED%82%AC%EB%9F%AC+%EB%B3%B4%EC%95%88%ED%82%A4.PNG?format=2500w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589" t="20515" r="38304" b="36818"/>
                <a:stretch/>
              </p:blipFill>
              <p:spPr bwMode="auto">
                <a:xfrm>
                  <a:off x="3206416" y="3668630"/>
                  <a:ext cx="3483789" cy="23657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직사각형 25"/>
                <p:cNvSpPr/>
                <p:nvPr/>
              </p:nvSpPr>
              <p:spPr>
                <a:xfrm>
                  <a:off x="4443531" y="4053437"/>
                  <a:ext cx="914400" cy="130449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</p:grpSp>
          <p:pic>
            <p:nvPicPr>
              <p:cNvPr id="13" name="Picture 14" descr="http://www.oracle.com/assets/cw29-icons2-database-2539028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8947" y="1697503"/>
                <a:ext cx="478395" cy="4377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400" b="984"/>
              <a:stretch/>
            </p:blipFill>
            <p:spPr>
              <a:xfrm>
                <a:off x="2958671" y="2976070"/>
                <a:ext cx="279526" cy="232394"/>
              </a:xfrm>
              <a:prstGeom prst="rect">
                <a:avLst/>
              </a:prstGeom>
            </p:spPr>
          </p:pic>
          <p:pic>
            <p:nvPicPr>
              <p:cNvPr id="7" name="Picture 2" descr="C:\Users\sbhan\Documents\oCam\시큐어존\트레이아이콘 우클릭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8053" y="2002247"/>
                <a:ext cx="1154697" cy="1080587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938947" y="3502630"/>
                <a:ext cx="19465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기안자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외부 반출요청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475836" y="3502630"/>
                <a:ext cx="19465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결재권자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결재승인 알람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4" name="그룹 3"/>
              <p:cNvGrpSpPr/>
              <p:nvPr/>
            </p:nvGrpSpPr>
            <p:grpSpPr>
              <a:xfrm>
                <a:off x="6195060" y="1608728"/>
                <a:ext cx="2508102" cy="1796333"/>
                <a:chOff x="6195060" y="1463948"/>
                <a:chExt cx="2508102" cy="1796333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6195060" y="1463948"/>
                  <a:ext cx="2508102" cy="1796333"/>
                  <a:chOff x="3206416" y="3668630"/>
                  <a:chExt cx="3483789" cy="2365762"/>
                </a:xfrm>
              </p:grpSpPr>
              <p:pic>
                <p:nvPicPr>
                  <p:cNvPr id="29" name="Picture 12" descr="http://static1.squarespace.com/static/5418d654e4b090c9db3ba09a/t/561f69c1e4b0f4418bcdc399/1444899271550/%EB%84%B7%ED%82%AC%EB%9F%AC+%EB%B3%B4%EC%95%88%ED%82%A4.PNG?format=2500w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2589" t="20515" r="38304" b="36818"/>
                  <a:stretch/>
                </p:blipFill>
                <p:spPr bwMode="auto">
                  <a:xfrm>
                    <a:off x="3206416" y="3668630"/>
                    <a:ext cx="3483789" cy="236576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0" name="직사각형 29"/>
                  <p:cNvSpPr/>
                  <p:nvPr/>
                </p:nvSpPr>
                <p:spPr>
                  <a:xfrm>
                    <a:off x="4443531" y="4053437"/>
                    <a:ext cx="914400" cy="13044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</p:grpSp>
            <p:pic>
              <p:nvPicPr>
                <p:cNvPr id="34" name="그림 33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400" b="984"/>
                <a:stretch/>
              </p:blipFill>
              <p:spPr>
                <a:xfrm>
                  <a:off x="8414591" y="2829672"/>
                  <a:ext cx="279526" cy="232394"/>
                </a:xfrm>
                <a:prstGeom prst="rect">
                  <a:avLst/>
                </a:prstGeom>
              </p:spPr>
            </p:pic>
            <p:pic>
              <p:nvPicPr>
                <p:cNvPr id="37" name="Picture 4" descr="C:\Users\sbhan\Documents\oCam\시큐어존\결재권자 알람2.png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0508" y="1688673"/>
                  <a:ext cx="1717207" cy="10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8" name="Picture 3" descr="C:\Users\sbhan\Documents\oCam\시큐어존\승인하시겠습니까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8044" y="3800254"/>
                <a:ext cx="2222134" cy="23389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6475836" y="6131689"/>
                <a:ext cx="222732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결재권자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반출 승인 또는 반려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2086147" y="2186350"/>
                <a:ext cx="883535" cy="14155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+mn-ea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535837" y="6131689"/>
                <a:ext cx="24836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승인된 문서 저장소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저장시 암호화됨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65" name="그룹 64"/>
              <p:cNvGrpSpPr/>
              <p:nvPr/>
            </p:nvGrpSpPr>
            <p:grpSpPr>
              <a:xfrm>
                <a:off x="1620755" y="4280188"/>
                <a:ext cx="3423218" cy="1796333"/>
                <a:chOff x="1620755" y="4135408"/>
                <a:chExt cx="3423218" cy="1796333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1620755" y="4135408"/>
                  <a:ext cx="3423218" cy="1796333"/>
                  <a:chOff x="4443531" y="3668630"/>
                  <a:chExt cx="4754863" cy="2365762"/>
                </a:xfrm>
              </p:grpSpPr>
              <p:pic>
                <p:nvPicPr>
                  <p:cNvPr id="42" name="Picture 12" descr="http://static1.squarespace.com/static/5418d654e4b090c9db3ba09a/t/561f69c1e4b0f4418bcdc399/1444899271550/%EB%84%B7%ED%82%AC%EB%9F%AC+%EB%B3%B4%EC%95%88%ED%82%A4.PNG?format=2500w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2589" t="20515" r="38304" b="36818"/>
                  <a:stretch/>
                </p:blipFill>
                <p:spPr bwMode="auto">
                  <a:xfrm>
                    <a:off x="5714584" y="3668630"/>
                    <a:ext cx="3483810" cy="236576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3" name="직사각형 42"/>
                  <p:cNvSpPr/>
                  <p:nvPr/>
                </p:nvSpPr>
                <p:spPr>
                  <a:xfrm>
                    <a:off x="4443531" y="4053437"/>
                    <a:ext cx="914400" cy="13044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</p:grpSp>
            <p:pic>
              <p:nvPicPr>
                <p:cNvPr id="45" name="그림 44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400" b="984"/>
                <a:stretch/>
              </p:blipFill>
              <p:spPr>
                <a:xfrm>
                  <a:off x="4739998" y="5501132"/>
                  <a:ext cx="279526" cy="232394"/>
                </a:xfrm>
                <a:prstGeom prst="rect">
                  <a:avLst/>
                </a:prstGeom>
              </p:spPr>
            </p:pic>
            <p:sp>
              <p:nvSpPr>
                <p:cNvPr id="49" name="직사각형 48"/>
                <p:cNvSpPr/>
                <p:nvPr/>
              </p:nvSpPr>
              <p:spPr>
                <a:xfrm>
                  <a:off x="2724623" y="4427474"/>
                  <a:ext cx="612610" cy="401287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  <a:prstDash val="dash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000" dirty="0">
                      <a:latin typeface="+mn-ea"/>
                    </a:rPr>
                    <a:t>반출</a:t>
                  </a:r>
                  <a:endParaRPr lang="en-US" altLang="ko-KR" sz="1000" dirty="0">
                    <a:latin typeface="+mn-ea"/>
                  </a:endParaRPr>
                </a:p>
                <a:p>
                  <a:pPr algn="ctr"/>
                  <a:r>
                    <a:rPr lang="ko-KR" altLang="en-US" sz="1000" dirty="0">
                      <a:latin typeface="+mn-ea"/>
                    </a:rPr>
                    <a:t>문서함</a:t>
                  </a:r>
                </a:p>
              </p:txBody>
            </p:sp>
            <p:pic>
              <p:nvPicPr>
                <p:cNvPr id="50" name="Picture 2" descr="https://pixabay.com/static/uploads/photo/2013/07/12/16/58/folder-151584_640.png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77963" y="4307699"/>
                  <a:ext cx="724236" cy="5873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51" name="그룹 50"/>
                <p:cNvGrpSpPr/>
                <p:nvPr/>
              </p:nvGrpSpPr>
              <p:grpSpPr>
                <a:xfrm>
                  <a:off x="3577963" y="5049811"/>
                  <a:ext cx="724236" cy="495239"/>
                  <a:chOff x="10681524" y="4471852"/>
                  <a:chExt cx="1797516" cy="1435205"/>
                </a:xfrm>
              </p:grpSpPr>
              <p:pic>
                <p:nvPicPr>
                  <p:cNvPr id="52" name="Picture 4" descr="https://pixabay.com/static/uploads/photo/2013/07/12/15/48/directory-150354_640.png"/>
                  <p:cNvPicPr>
                    <a:picLocks noChangeAspect="1" noChangeArrowheads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681524" y="4471852"/>
                    <a:ext cx="1797516" cy="143520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3" name="TextBox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44560" y="4912961"/>
                    <a:ext cx="1498238" cy="75814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>
                    <a:lvl1pPr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11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algn="ctr"/>
                    <a:r>
                      <a:rPr lang="ko-KR" altLang="en-US" b="1" dirty="0">
                        <a:solidFill>
                          <a:srgbClr val="003366"/>
                        </a:solidFill>
                        <a:latin typeface="+mn-ea"/>
                        <a:ea typeface="+mn-ea"/>
                      </a:rPr>
                      <a:t>외부용</a:t>
                    </a:r>
                  </a:p>
                </p:txBody>
              </p:sp>
            </p:grpSp>
            <p:sp>
              <p:nvSpPr>
                <p:cNvPr id="55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3633577" y="4535716"/>
                  <a:ext cx="661194" cy="2616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1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/>
                  <a:r>
                    <a:rPr lang="ko-KR" altLang="en-US" b="1" dirty="0">
                      <a:solidFill>
                        <a:srgbClr val="003366"/>
                      </a:solidFill>
                      <a:latin typeface="+mn-ea"/>
                      <a:ea typeface="+mn-ea"/>
                    </a:rPr>
                    <a:t>내부용</a:t>
                  </a:r>
                </a:p>
              </p:txBody>
            </p:sp>
            <p:cxnSp>
              <p:nvCxnSpPr>
                <p:cNvPr id="56" name="직선 연결선 55"/>
                <p:cNvCxnSpPr/>
                <p:nvPr/>
              </p:nvCxnSpPr>
              <p:spPr bwMode="auto">
                <a:xfrm>
                  <a:off x="3360285" y="4628118"/>
                  <a:ext cx="172506" cy="109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꺾인 연결선 63"/>
                <p:cNvCxnSpPr/>
                <p:nvPr/>
              </p:nvCxnSpPr>
              <p:spPr bwMode="auto">
                <a:xfrm rot="16200000" flipH="1">
                  <a:off x="3137349" y="4906570"/>
                  <a:ext cx="673896" cy="116990"/>
                </a:xfrm>
                <a:prstGeom prst="bentConnector2">
                  <a:avLst/>
                </a:prstGeom>
                <a:noFill/>
                <a:ln w="127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80" name="직선 화살표 연결선 79"/>
              <p:cNvCxnSpPr/>
              <p:nvPr/>
            </p:nvCxnSpPr>
            <p:spPr bwMode="auto">
              <a:xfrm flipH="1" flipV="1">
                <a:off x="4391097" y="5451214"/>
                <a:ext cx="650486" cy="419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6699"/>
                </a:solidFill>
                <a:prstDash val="dashDot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직사각형 53"/>
              <p:cNvSpPr/>
              <p:nvPr/>
            </p:nvSpPr>
            <p:spPr>
              <a:xfrm>
                <a:off x="3498313" y="5140671"/>
                <a:ext cx="883535" cy="60307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+mn-ea"/>
                </a:endParaRPr>
              </a:p>
            </p:txBody>
          </p:sp>
        </p:grpSp>
        <p:cxnSp>
          <p:nvCxnSpPr>
            <p:cNvPr id="10" name="직선 화살표 연결선 9"/>
            <p:cNvCxnSpPr/>
            <p:nvPr/>
          </p:nvCxnSpPr>
          <p:spPr bwMode="auto">
            <a:xfrm>
              <a:off x="3356080" y="2377886"/>
              <a:ext cx="30641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8" name="직선 화살표 연결선 57"/>
            <p:cNvCxnSpPr/>
            <p:nvPr/>
          </p:nvCxnSpPr>
          <p:spPr bwMode="auto">
            <a:xfrm flipV="1">
              <a:off x="5916987" y="2370819"/>
              <a:ext cx="261990" cy="7067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9" name="직선 화살표 연결선 58"/>
            <p:cNvCxnSpPr/>
            <p:nvPr/>
          </p:nvCxnSpPr>
          <p:spPr bwMode="auto">
            <a:xfrm>
              <a:off x="7465249" y="3141962"/>
              <a:ext cx="0" cy="264942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0" name="직선 화살표 연결선 59"/>
            <p:cNvCxnSpPr/>
            <p:nvPr/>
          </p:nvCxnSpPr>
          <p:spPr bwMode="auto">
            <a:xfrm flipH="1">
              <a:off x="5298404" y="4575791"/>
              <a:ext cx="880573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62" name="Picture 42" descr="j0432646[1]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35" y="4678574"/>
              <a:ext cx="703262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ctangle 119"/>
            <p:cNvSpPr>
              <a:spLocks noChangeArrowheads="1"/>
            </p:cNvSpPr>
            <p:nvPr/>
          </p:nvSpPr>
          <p:spPr bwMode="auto">
            <a:xfrm>
              <a:off x="506360" y="5181811"/>
              <a:ext cx="576262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pPr marL="3584575" indent="-3584575" algn="ctr" eaLnBrk="0" fontAlgn="t" latinLnBrk="0" hangingPunct="0">
                <a:lnSpc>
                  <a:spcPct val="110000"/>
                </a:lnSpc>
              </a:pPr>
              <a:r>
                <a:rPr kumimoji="0" lang="ko-KR" altLang="en-US" sz="1000" b="1" dirty="0">
                  <a:latin typeface="맑은 고딕" pitchFamily="50" charset="-127"/>
                  <a:ea typeface="맑은 고딕" pitchFamily="50" charset="-127"/>
                </a:rPr>
                <a:t>외부 </a:t>
              </a:r>
              <a:r>
                <a:rPr kumimoji="0" lang="en-US" altLang="ko-KR" sz="1000" b="1" dirty="0">
                  <a:latin typeface="맑은 고딕" pitchFamily="50" charset="-127"/>
                  <a:ea typeface="맑은 고딕" pitchFamily="50" charset="-127"/>
                </a:rPr>
                <a:t>PC</a:t>
              </a:r>
            </a:p>
          </p:txBody>
        </p:sp>
        <p:sp>
          <p:nvSpPr>
            <p:cNvPr id="67" name="구름 모양 설명선 66"/>
            <p:cNvSpPr/>
            <p:nvPr/>
          </p:nvSpPr>
          <p:spPr>
            <a:xfrm>
              <a:off x="1293050" y="4529084"/>
              <a:ext cx="1008062" cy="431800"/>
            </a:xfrm>
            <a:prstGeom prst="cloudCallou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en-US" altLang="ko-KR" sz="900" b="1" dirty="0">
                  <a:solidFill>
                    <a:schemeClr val="tx1"/>
                  </a:solidFill>
                </a:rPr>
                <a:t>Internet</a:t>
              </a:r>
              <a:endParaRPr kumimoji="0" lang="ko-KR" altLang="en-US" sz="900" b="1" dirty="0">
                <a:solidFill>
                  <a:schemeClr val="tx1"/>
                </a:solidFill>
              </a:endParaRPr>
            </a:p>
          </p:txBody>
        </p:sp>
        <p:pic>
          <p:nvPicPr>
            <p:cNvPr id="81" name="User Profile" descr="C:\Documents and Settings\davidg\My Documents\My Pictures\DVD_ART34\Artwork_Imagery\Icons - Illustrations\_WINDOWS VISTA ICONS\Generic User person people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797" y="4245186"/>
              <a:ext cx="346075" cy="45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" name="구부러진 연결선 20"/>
            <p:cNvCxnSpPr>
              <a:stCxn id="54" idx="1"/>
              <a:endCxn id="67" idx="2"/>
            </p:cNvCxnSpPr>
            <p:nvPr/>
          </p:nvCxnSpPr>
          <p:spPr bwMode="auto">
            <a:xfrm rot="10800000">
              <a:off x="2300272" y="4744984"/>
              <a:ext cx="1216888" cy="566598"/>
            </a:xfrm>
            <a:prstGeom prst="curvedConnector3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직선 화살표 연결선 83"/>
            <p:cNvCxnSpPr>
              <a:stCxn id="67" idx="0"/>
            </p:cNvCxnSpPr>
            <p:nvPr/>
          </p:nvCxnSpPr>
          <p:spPr bwMode="auto">
            <a:xfrm flipH="1">
              <a:off x="995903" y="4744984"/>
              <a:ext cx="300274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85" name="그림 8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0349" y="4695131"/>
              <a:ext cx="1285932" cy="1044820"/>
            </a:xfrm>
            <a:prstGeom prst="rect">
              <a:avLst/>
            </a:prstGeom>
          </p:spPr>
        </p:pic>
        <p:sp>
          <p:nvSpPr>
            <p:cNvPr id="57" name="직사각형 56"/>
            <p:cNvSpPr/>
            <p:nvPr/>
          </p:nvSpPr>
          <p:spPr>
            <a:xfrm>
              <a:off x="5080349" y="4623165"/>
              <a:ext cx="1098628" cy="1883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파일 암호화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94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7.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수신된 파일 열람시 수신자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PC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에 보안드라이브 생성</a:t>
            </a:r>
          </a:p>
        </p:txBody>
      </p:sp>
      <p:sp>
        <p:nvSpPr>
          <p:cNvPr id="69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수신자 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 보안드라이브 생성</a:t>
            </a:r>
            <a:endParaRPr lang="en-US" altLang="ko-KR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수신자가 수신된 파일을 열람할 경우  수신자 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 보안드라이브가 생성됨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보안드라이브에서만  문서열람이 가능하고  다른 매체나 드라이브로 반출이 금지됨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611617" y="2554688"/>
            <a:ext cx="8990865" cy="2494239"/>
            <a:chOff x="611617" y="2554688"/>
            <a:chExt cx="8990865" cy="2494239"/>
          </a:xfrm>
        </p:grpSpPr>
        <p:pic>
          <p:nvPicPr>
            <p:cNvPr id="61" name="그림 60" descr="S:\doc\Desktop\오캠캡쳐\시큐어존 메뉴얼\사용자메뉴얼\캡처_2017_02_17_14_53_14_949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396" y="2938340"/>
              <a:ext cx="2297527" cy="21105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그림 65" descr="s:\doc\Desktop\1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5113" y="2843089"/>
              <a:ext cx="3227326" cy="21105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그림 70" descr="s:\doc\Desktop\13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156" y="3223398"/>
              <a:ext cx="2358999" cy="116029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3" name="직선 화살표 연결선 72"/>
            <p:cNvCxnSpPr/>
            <p:nvPr/>
          </p:nvCxnSpPr>
          <p:spPr bwMode="auto">
            <a:xfrm>
              <a:off x="3119719" y="3803543"/>
              <a:ext cx="227383" cy="2381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5" name="직선 화살표 연결선 74"/>
            <p:cNvCxnSpPr/>
            <p:nvPr/>
          </p:nvCxnSpPr>
          <p:spPr bwMode="auto">
            <a:xfrm>
              <a:off x="6746870" y="3801162"/>
              <a:ext cx="227383" cy="2381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6" name="TextBox 75"/>
            <p:cNvSpPr txBox="1"/>
            <p:nvPr/>
          </p:nvSpPr>
          <p:spPr>
            <a:xfrm>
              <a:off x="611617" y="2564683"/>
              <a:ext cx="2508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수신자가 수신된 파일을 열람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804725" y="2555552"/>
              <a:ext cx="2508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보안드라이브 생성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72439" y="2554688"/>
              <a:ext cx="29300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보안드라이브에서 다른 드라이브로 반출금지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7" name="직선 화살표 연결선 16"/>
            <p:cNvCxnSpPr/>
            <p:nvPr/>
          </p:nvCxnSpPr>
          <p:spPr bwMode="auto">
            <a:xfrm flipH="1">
              <a:off x="4049486" y="2800909"/>
              <a:ext cx="683879" cy="1582779"/>
            </a:xfrm>
            <a:prstGeom prst="straightConnector1">
              <a:avLst/>
            </a:prstGeom>
            <a:noFill/>
            <a:ln w="9525" cap="flat" cmpd="sng" algn="ctr">
              <a:solidFill>
                <a:schemeClr val="tx2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79" name="그림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808" y="3495847"/>
              <a:ext cx="387557" cy="392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직사각형 15"/>
            <p:cNvSpPr/>
            <p:nvPr/>
          </p:nvSpPr>
          <p:spPr>
            <a:xfrm>
              <a:off x="7009121" y="3226509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반출금지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486396" y="4364638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보안드라이브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205365" y="2833573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수신자파일열람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8212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8.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수신자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발신자간에만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 : 1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메일 첨부문서 수정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열람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수신자도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agent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필요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)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69337" y="802435"/>
            <a:ext cx="859255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첨부문서 발송시 발신자의 </a:t>
            </a:r>
            <a:r>
              <a:rPr lang="en-US" altLang="ko-KR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pc</a:t>
            </a: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인증코드가 함께 전송됨으로 수신자와 발신자간에만 문서열람</a:t>
            </a:r>
            <a:r>
              <a:rPr lang="en-US" altLang="ko-KR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, </a:t>
            </a: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수정발송이 가능</a:t>
            </a:r>
            <a:endParaRPr lang="en-US" altLang="ko-KR" sz="1400" b="0" kern="0" spc="-100" dirty="0">
              <a:solidFill>
                <a:srgbClr val="006699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수신자가 문서작업을 보안드라이브에서 뷰어가 아닌 수정작업을 필요로 하는 경우</a:t>
            </a:r>
            <a:endParaRPr lang="en-US" altLang="ko-KR" sz="1400" b="0" kern="0" spc="-100" dirty="0">
              <a:solidFill>
                <a:srgbClr val="006699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이때에는 수신자도 </a:t>
            </a:r>
            <a:r>
              <a:rPr lang="en-US" altLang="ko-KR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Agent </a:t>
            </a:r>
            <a:r>
              <a:rPr lang="ko-KR" altLang="en-US" sz="1400" b="0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설치필요</a:t>
            </a:r>
          </a:p>
        </p:txBody>
      </p:sp>
      <p:pic>
        <p:nvPicPr>
          <p:cNvPr id="4" name="Picture 41" descr="acce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413" y="868180"/>
            <a:ext cx="392515" cy="39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1" descr="acce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412" y="1217223"/>
            <a:ext cx="392515" cy="39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그룹 13"/>
          <p:cNvGrpSpPr/>
          <p:nvPr/>
        </p:nvGrpSpPr>
        <p:grpSpPr>
          <a:xfrm>
            <a:off x="346607" y="2603436"/>
            <a:ext cx="9020229" cy="3612108"/>
            <a:chOff x="346607" y="2603436"/>
            <a:chExt cx="9020229" cy="3612108"/>
          </a:xfrm>
        </p:grpSpPr>
        <p:pic>
          <p:nvPicPr>
            <p:cNvPr id="5" name="그림 4" descr="s:\doc\Desktop\14.p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422" y="2613733"/>
              <a:ext cx="3265715" cy="2557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2733422" y="5276825"/>
              <a:ext cx="362269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ko-KR" sz="1100" dirty="0">
                  <a:solidFill>
                    <a:srgbClr val="0070C0"/>
                  </a:solidFill>
                </a:rPr>
                <a:t>▶수정한 파일을 일반드라이브로 자동</a:t>
              </a:r>
              <a:r>
                <a:rPr lang="en-US" altLang="ko-KR" sz="1100" dirty="0">
                  <a:solidFill>
                    <a:srgbClr val="0070C0"/>
                  </a:solidFill>
                </a:rPr>
                <a:t> </a:t>
              </a:r>
              <a:r>
                <a:rPr lang="ko-KR" altLang="ko-KR" sz="1100" dirty="0">
                  <a:solidFill>
                    <a:srgbClr val="0070C0"/>
                  </a:solidFill>
                </a:rPr>
                <a:t>암호화하여 저장</a:t>
              </a:r>
              <a:r>
                <a:rPr lang="en-US" altLang="ko-KR" sz="1100" dirty="0">
                  <a:solidFill>
                    <a:srgbClr val="0070C0"/>
                  </a:solidFill>
                </a:rPr>
                <a:t>, </a:t>
              </a:r>
            </a:p>
            <a:p>
              <a:r>
                <a:rPr lang="en-US" altLang="ko-KR" sz="1100" dirty="0">
                  <a:solidFill>
                    <a:srgbClr val="0070C0"/>
                  </a:solidFill>
                </a:rPr>
                <a:t>   </a:t>
              </a:r>
              <a:r>
                <a:rPr lang="ko-KR" altLang="ko-KR" sz="1100" dirty="0">
                  <a:solidFill>
                    <a:srgbClr val="0070C0"/>
                  </a:solidFill>
                </a:rPr>
                <a:t>생성자에게 전달 가능</a:t>
              </a:r>
              <a:endParaRPr lang="ko-KR" altLang="ko-KR" sz="1100" dirty="0">
                <a:solidFill>
                  <a:srgbClr val="0070C0"/>
                </a:solidFill>
                <a:effectLst/>
              </a:endParaRPr>
            </a:p>
          </p:txBody>
        </p:sp>
        <p:pic>
          <p:nvPicPr>
            <p:cNvPr id="7" name="그림 6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81164">
              <a:off x="3709690" y="3141741"/>
              <a:ext cx="1313180" cy="1078865"/>
            </a:xfrm>
            <a:prstGeom prst="rect">
              <a:avLst/>
            </a:prstGeom>
            <a:noFill/>
          </p:spPr>
        </p:pic>
        <p:pic>
          <p:nvPicPr>
            <p:cNvPr id="8" name="그림 7" descr="s:\doc\Desktop\15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220" y="2613733"/>
              <a:ext cx="3002616" cy="16124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직사각형 8"/>
            <p:cNvSpPr/>
            <p:nvPr/>
          </p:nvSpPr>
          <p:spPr>
            <a:xfrm>
              <a:off x="6421127" y="5290126"/>
              <a:ext cx="276710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ko-KR" sz="1050" dirty="0">
                  <a:solidFill>
                    <a:srgbClr val="0070C0"/>
                  </a:solidFill>
                </a:rPr>
                <a:t>▶암호화된 파일은 생성자 외에는 열람 불가</a:t>
              </a:r>
              <a:endParaRPr lang="ko-KR" altLang="ko-KR" sz="1050" dirty="0">
                <a:solidFill>
                  <a:srgbClr val="0070C0"/>
                </a:solidFill>
                <a:effectLst/>
              </a:endParaRPr>
            </a:p>
          </p:txBody>
        </p:sp>
        <p:pic>
          <p:nvPicPr>
            <p:cNvPr id="10" name="그림 9" descr="s:\doc\Desktop\12.pn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607" y="2613733"/>
              <a:ext cx="2104600" cy="2273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직사각형 10"/>
            <p:cNvSpPr/>
            <p:nvPr/>
          </p:nvSpPr>
          <p:spPr>
            <a:xfrm>
              <a:off x="417179" y="5276825"/>
              <a:ext cx="263338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ko-KR" sz="1100" dirty="0">
                  <a:solidFill>
                    <a:srgbClr val="0070C0"/>
                  </a:solidFill>
                </a:rPr>
                <a:t>▶파일 열람시 </a:t>
              </a:r>
              <a:endParaRPr lang="en-US" altLang="ko-KR" sz="1100" dirty="0">
                <a:solidFill>
                  <a:srgbClr val="0070C0"/>
                </a:solidFill>
              </a:endParaRPr>
            </a:p>
            <a:p>
              <a:r>
                <a:rPr lang="en-US" altLang="ko-KR" sz="1100" dirty="0">
                  <a:solidFill>
                    <a:srgbClr val="0070C0"/>
                  </a:solidFill>
                </a:rPr>
                <a:t>   </a:t>
              </a:r>
              <a:r>
                <a:rPr lang="ko-KR" altLang="ko-KR" sz="1100" dirty="0">
                  <a:solidFill>
                    <a:srgbClr val="0070C0"/>
                  </a:solidFill>
                </a:rPr>
                <a:t>보안드라이브</a:t>
              </a:r>
              <a:r>
                <a:rPr lang="en-US" altLang="ko-KR" sz="1100" dirty="0">
                  <a:solidFill>
                    <a:srgbClr val="0070C0"/>
                  </a:solidFill>
                </a:rPr>
                <a:t>(N) </a:t>
              </a:r>
              <a:r>
                <a:rPr lang="ko-KR" altLang="ko-KR" sz="1100" dirty="0">
                  <a:solidFill>
                    <a:srgbClr val="0070C0"/>
                  </a:solidFill>
                </a:rPr>
                <a:t>마운트</a:t>
              </a:r>
              <a:r>
                <a:rPr lang="ko-KR" altLang="en-US" sz="1100" dirty="0">
                  <a:solidFill>
                    <a:srgbClr val="0070C0"/>
                  </a:solidFill>
                </a:rPr>
                <a:t>되고</a:t>
              </a:r>
              <a:endParaRPr lang="en-US" altLang="ko-KR" sz="1100" dirty="0">
                <a:solidFill>
                  <a:srgbClr val="0070C0"/>
                </a:solidFill>
              </a:endParaRPr>
            </a:p>
            <a:p>
              <a:r>
                <a:rPr lang="en-US" altLang="ko-KR" sz="1100" dirty="0">
                  <a:solidFill>
                    <a:srgbClr val="0070C0"/>
                  </a:solidFill>
                </a:rPr>
                <a:t>   </a:t>
              </a:r>
              <a:r>
                <a:rPr lang="ko-KR" altLang="en-US" sz="1100" dirty="0">
                  <a:solidFill>
                    <a:srgbClr val="0070C0"/>
                  </a:solidFill>
                </a:rPr>
                <a:t>저장 후 수정 작업</a:t>
              </a:r>
              <a:endParaRPr lang="en-US" altLang="ko-KR" sz="1100" dirty="0">
                <a:solidFill>
                  <a:srgbClr val="0070C0"/>
                </a:solidFill>
              </a:endParaRPr>
            </a:p>
            <a:p>
              <a:r>
                <a:rPr lang="en-US" altLang="ko-KR" sz="1100" dirty="0">
                  <a:solidFill>
                    <a:srgbClr val="0070C0"/>
                  </a:solidFill>
                </a:rPr>
                <a:t>   </a:t>
              </a:r>
              <a:r>
                <a:rPr lang="ko-KR" altLang="en-US" sz="1100" dirty="0">
                  <a:solidFill>
                    <a:srgbClr val="0070C0"/>
                  </a:solidFill>
                </a:rPr>
                <a:t>일반드라이브는 저장 불가</a:t>
              </a:r>
              <a:endParaRPr lang="ko-KR" altLang="ko-KR" sz="1100" dirty="0">
                <a:solidFill>
                  <a:srgbClr val="0070C0"/>
                </a:solidFill>
              </a:endParaRPr>
            </a:p>
            <a:p>
              <a:r>
                <a:rPr lang="en-US" altLang="ko-KR" sz="1100" dirty="0">
                  <a:solidFill>
                    <a:srgbClr val="0070C0"/>
                  </a:solidFill>
                </a:rPr>
                <a:t> </a:t>
              </a:r>
              <a:endParaRPr lang="ko-KR" altLang="ko-KR" sz="1100" dirty="0">
                <a:solidFill>
                  <a:srgbClr val="0070C0"/>
                </a:solidFill>
                <a:effectLst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880796" y="2603436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이동 및 파일 암호화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864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9.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수신자의 지정된  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PC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에서만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문서열람</a:t>
            </a:r>
            <a:endParaRPr lang="en-US" altLang="ko-KR" sz="1600" kern="0" spc="-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sym typeface="Monotype Sorts" pitchFamily="2" charset="2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수신자 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지정 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1:1 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전송 및 지정된 </a:t>
            </a: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만 조회</a:t>
            </a:r>
            <a:endParaRPr lang="en-US" altLang="ko-KR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반출된 파일이 지정한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에서만 동작하도록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인증코드를 입력 후 보안 파일을 생성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의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MAC, CPU ID, HDD ID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값을 혼합하여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의 고유 인증코드를 생성하고 지정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이외의 다른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에서 파일 열람 불가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92405" y="2041050"/>
            <a:ext cx="8992851" cy="4342919"/>
            <a:chOff x="392405" y="2041050"/>
            <a:chExt cx="8992851" cy="4342919"/>
          </a:xfrm>
        </p:grpSpPr>
        <p:grpSp>
          <p:nvGrpSpPr>
            <p:cNvPr id="5" name="그룹 4"/>
            <p:cNvGrpSpPr/>
            <p:nvPr/>
          </p:nvGrpSpPr>
          <p:grpSpPr>
            <a:xfrm>
              <a:off x="392405" y="2041050"/>
              <a:ext cx="8992851" cy="4342919"/>
              <a:chOff x="392405" y="2041050"/>
              <a:chExt cx="8992851" cy="4342919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4264556" y="2197645"/>
                <a:ext cx="2163018" cy="1796400"/>
                <a:chOff x="3917049" y="2395765"/>
                <a:chExt cx="2149187" cy="1888598"/>
              </a:xfrm>
            </p:grpSpPr>
            <p:pic>
              <p:nvPicPr>
                <p:cNvPr id="33" name="그림 3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17049" y="2395765"/>
                  <a:ext cx="2149187" cy="1888598"/>
                </a:xfrm>
                <a:prstGeom prst="rect">
                  <a:avLst/>
                </a:prstGeom>
              </p:spPr>
            </p:pic>
            <p:sp>
              <p:nvSpPr>
                <p:cNvPr id="39" name="모서리가 둥근 직사각형 38"/>
                <p:cNvSpPr/>
                <p:nvPr/>
              </p:nvSpPr>
              <p:spPr>
                <a:xfrm>
                  <a:off x="4107180" y="3641660"/>
                  <a:ext cx="1284278" cy="182628"/>
                </a:xfrm>
                <a:prstGeom prst="roundRect">
                  <a:avLst/>
                </a:prstGeom>
                <a:solidFill>
                  <a:srgbClr val="FFC000">
                    <a:alpha val="30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7768" y="4333122"/>
                <a:ext cx="2163018" cy="1586056"/>
              </a:xfrm>
              <a:prstGeom prst="rect">
                <a:avLst/>
              </a:prstGeom>
            </p:spPr>
          </p:pic>
          <p:grpSp>
            <p:nvGrpSpPr>
              <p:cNvPr id="17" name="그룹 16"/>
              <p:cNvGrpSpPr/>
              <p:nvPr/>
            </p:nvGrpSpPr>
            <p:grpSpPr>
              <a:xfrm>
                <a:off x="396748" y="2041050"/>
                <a:ext cx="2508103" cy="1967070"/>
                <a:chOff x="838708" y="2239170"/>
                <a:chExt cx="2508103" cy="1967070"/>
              </a:xfrm>
            </p:grpSpPr>
            <p:pic>
              <p:nvPicPr>
                <p:cNvPr id="43" name="그림 4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8708" y="2239170"/>
                  <a:ext cx="2508103" cy="1967070"/>
                </a:xfrm>
                <a:prstGeom prst="rect">
                  <a:avLst/>
                </a:prstGeom>
              </p:spPr>
            </p:pic>
            <p:pic>
              <p:nvPicPr>
                <p:cNvPr id="44" name="그림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775" y="2670370"/>
                  <a:ext cx="387557" cy="3928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" name="모서리가 둥근 직사각형 34"/>
                <p:cNvSpPr/>
                <p:nvPr/>
              </p:nvSpPr>
              <p:spPr>
                <a:xfrm>
                  <a:off x="1844040" y="2348412"/>
                  <a:ext cx="1124979" cy="70214"/>
                </a:xfrm>
                <a:prstGeom prst="roundRect">
                  <a:avLst/>
                </a:prstGeom>
                <a:solidFill>
                  <a:srgbClr val="FFC000">
                    <a:alpha val="30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797812" y="2302709"/>
                  <a:ext cx="1132041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500" dirty="0">
                      <a:solidFill>
                        <a:srgbClr val="C0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PC </a:t>
                  </a:r>
                  <a:r>
                    <a:rPr lang="ko-KR" altLang="en-US" sz="500" dirty="0">
                      <a:solidFill>
                        <a:srgbClr val="C0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인증 코드 </a:t>
                  </a:r>
                  <a:r>
                    <a:rPr lang="en-US" altLang="ko-KR" sz="500" dirty="0">
                      <a:solidFill>
                        <a:srgbClr val="C0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: 3234-4332-3A8E</a:t>
                  </a:r>
                  <a:endParaRPr lang="ko-KR" altLang="en-US" sz="500" dirty="0">
                    <a:solidFill>
                      <a:srgbClr val="C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cxnSp>
            <p:nvCxnSpPr>
              <p:cNvPr id="36" name="꺾인 연결선 35"/>
              <p:cNvCxnSpPr>
                <a:stCxn id="55" idx="2"/>
                <a:endCxn id="39" idx="1"/>
              </p:cNvCxnSpPr>
              <p:nvPr/>
            </p:nvCxnSpPr>
            <p:spPr bwMode="auto">
              <a:xfrm rot="16200000" flipH="1">
                <a:off x="3874695" y="2888357"/>
                <a:ext cx="227989" cy="934444"/>
              </a:xfrm>
              <a:prstGeom prst="bentConnector2">
                <a:avLst/>
              </a:prstGeom>
              <a:noFill/>
              <a:ln w="12700" cap="flat" cmpd="sng" algn="ctr">
                <a:solidFill>
                  <a:srgbClr val="006699"/>
                </a:solidFill>
                <a:prstDash val="dashDot"/>
                <a:round/>
                <a:headEnd type="none" w="med" len="med"/>
                <a:tailEnd type="triangle"/>
              </a:ln>
              <a:effectLst/>
            </p:spPr>
          </p:cxnSp>
          <p:grpSp>
            <p:nvGrpSpPr>
              <p:cNvPr id="24" name="그룹 23"/>
              <p:cNvGrpSpPr/>
              <p:nvPr/>
            </p:nvGrpSpPr>
            <p:grpSpPr>
              <a:xfrm>
                <a:off x="6810540" y="4333120"/>
                <a:ext cx="1981204" cy="1586057"/>
                <a:chOff x="8123633" y="3464761"/>
                <a:chExt cx="2210400" cy="1796400"/>
              </a:xfrm>
            </p:grpSpPr>
            <p:pic>
              <p:nvPicPr>
                <p:cNvPr id="32" name="그림 31"/>
                <p:cNvPicPr preferRelativeResize="0">
                  <a:picLocks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23633" y="3464761"/>
                  <a:ext cx="2210400" cy="1796400"/>
                </a:xfrm>
                <a:prstGeom prst="rect">
                  <a:avLst/>
                </a:prstGeom>
              </p:spPr>
            </p:pic>
            <p:pic>
              <p:nvPicPr>
                <p:cNvPr id="52" name="그림 51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9400" b="984"/>
                <a:stretch/>
              </p:blipFill>
              <p:spPr>
                <a:xfrm>
                  <a:off x="8130626" y="3481887"/>
                  <a:ext cx="260348" cy="236567"/>
                </a:xfrm>
                <a:prstGeom prst="rect">
                  <a:avLst/>
                </a:prstGeom>
              </p:spPr>
            </p:pic>
          </p:grpSp>
          <p:pic>
            <p:nvPicPr>
              <p:cNvPr id="55" name="Picture 11" descr="C:\Documents and Settings\KIMJE\Local Settings\Temporary Internet Files\Content.IE5\ZKQ6517F\MCj04339440000[1].png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4671" y="2707993"/>
                <a:ext cx="533592" cy="533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3391470" y="3160782"/>
                <a:ext cx="8582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반출자</a:t>
                </a:r>
              </a:p>
            </p:txBody>
          </p:sp>
          <p:pic>
            <p:nvPicPr>
              <p:cNvPr id="58" name="Picture 42" descr="http://www.hit4hit.org/img/login/user-icon-6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3237" y="3000842"/>
                <a:ext cx="462905" cy="4629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그림 6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6608" y="2197645"/>
                <a:ext cx="2738648" cy="1796333"/>
              </a:xfrm>
              <a:prstGeom prst="rect">
                <a:avLst/>
              </a:prstGeom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2008091" y="3283910"/>
                <a:ext cx="8582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수신자</a:t>
                </a:r>
              </a:p>
            </p:txBody>
          </p:sp>
          <p:grpSp>
            <p:nvGrpSpPr>
              <p:cNvPr id="25" name="그룹 24"/>
              <p:cNvGrpSpPr/>
              <p:nvPr/>
            </p:nvGrpSpPr>
            <p:grpSpPr>
              <a:xfrm>
                <a:off x="392405" y="4282743"/>
                <a:ext cx="2508102" cy="1796333"/>
                <a:chOff x="293345" y="4480863"/>
                <a:chExt cx="2508102" cy="1796333"/>
              </a:xfrm>
            </p:grpSpPr>
            <p:grpSp>
              <p:nvGrpSpPr>
                <p:cNvPr id="70" name="그룹 69"/>
                <p:cNvGrpSpPr/>
                <p:nvPr/>
              </p:nvGrpSpPr>
              <p:grpSpPr>
                <a:xfrm>
                  <a:off x="293345" y="4480863"/>
                  <a:ext cx="2508102" cy="1796333"/>
                  <a:chOff x="3206416" y="3668630"/>
                  <a:chExt cx="3483789" cy="2365762"/>
                </a:xfrm>
              </p:grpSpPr>
              <p:pic>
                <p:nvPicPr>
                  <p:cNvPr id="98" name="Picture 12" descr="http://static1.squarespace.com/static/5418d654e4b090c9db3ba09a/t/561f69c1e4b0f4418bcdc399/1444899271550/%EB%84%B7%ED%82%AC%EB%9F%AC+%EB%B3%B4%EC%95%88%ED%82%A4.PNG?format=2500w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2589" t="20515" r="38304" b="36818"/>
                  <a:stretch/>
                </p:blipFill>
                <p:spPr bwMode="auto">
                  <a:xfrm>
                    <a:off x="3206416" y="3668630"/>
                    <a:ext cx="3483789" cy="236576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99" name="직사각형 98"/>
                  <p:cNvSpPr/>
                  <p:nvPr/>
                </p:nvSpPr>
                <p:spPr>
                  <a:xfrm>
                    <a:off x="4443531" y="4053437"/>
                    <a:ext cx="914400" cy="13044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 dirty="0"/>
                  </a:p>
                </p:txBody>
              </p:sp>
            </p:grpSp>
            <p:sp>
              <p:nvSpPr>
                <p:cNvPr id="85" name="모서리가 둥근 직사각형 84"/>
                <p:cNvSpPr/>
                <p:nvPr/>
              </p:nvSpPr>
              <p:spPr>
                <a:xfrm>
                  <a:off x="578169" y="4650795"/>
                  <a:ext cx="1974264" cy="1180302"/>
                </a:xfrm>
                <a:prstGeom prst="roundRect">
                  <a:avLst>
                    <a:gd name="adj" fmla="val 9699"/>
                  </a:avLst>
                </a:prstGeom>
                <a:pattFill prst="ltDnDiag">
                  <a:fgClr>
                    <a:srgbClr val="FFC000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/>
                </a:p>
              </p:txBody>
            </p:sp>
            <p:pic>
              <p:nvPicPr>
                <p:cNvPr id="86" name="Picture 14" descr="http://www.oracle.com/assets/cw29-icons2-database-2539028.png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152" y="4568020"/>
                  <a:ext cx="478395" cy="4377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7" name="그림 2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5672" y="5744823"/>
                  <a:ext cx="299734" cy="2780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8" name="그룹 17"/>
                <p:cNvGrpSpPr/>
                <p:nvPr/>
              </p:nvGrpSpPr>
              <p:grpSpPr>
                <a:xfrm>
                  <a:off x="371949" y="4874528"/>
                  <a:ext cx="2386703" cy="806136"/>
                  <a:chOff x="-5601" y="4636470"/>
                  <a:chExt cx="3157488" cy="1144588"/>
                </a:xfrm>
              </p:grpSpPr>
              <p:pic>
                <p:nvPicPr>
                  <p:cNvPr id="51" name="그림 50"/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5601" y="4636470"/>
                    <a:ext cx="3157488" cy="1144588"/>
                  </a:xfrm>
                  <a:prstGeom prst="rect">
                    <a:avLst/>
                  </a:prstGeom>
                </p:spPr>
              </p:pic>
              <p:pic>
                <p:nvPicPr>
                  <p:cNvPr id="53" name="그림 52"/>
                  <p:cNvPicPr>
                    <a:picLocks noChangeAspect="1"/>
                  </p:cNvPicPr>
                  <p:nvPr/>
                </p:nvPicPr>
                <p:blipFill rotWithShape="1">
                  <a:blip r:embed="rId1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69400" b="984"/>
                  <a:stretch/>
                </p:blipFill>
                <p:spPr>
                  <a:xfrm>
                    <a:off x="149901" y="5195569"/>
                    <a:ext cx="260349" cy="236567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00" name="TextBox 99"/>
              <p:cNvSpPr txBox="1"/>
              <p:nvPr/>
            </p:nvSpPr>
            <p:spPr>
              <a:xfrm>
                <a:off x="392405" y="6137748"/>
                <a:ext cx="25081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[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미인증 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PC </a:t>
                </a:r>
                <a:r>
                  <a:rPr lang="ko-KR" altLang="en-US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열람 불가</a:t>
                </a:r>
                <a:r>
                  <a:rPr lang="en-US" altLang="ko-KR" sz="1000" dirty="0">
                    <a:solidFill>
                      <a:srgbClr val="003366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]</a:t>
                </a:r>
                <a:endPara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01" name="그림 100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400" b="984"/>
              <a:stretch/>
            </p:blipFill>
            <p:spPr>
              <a:xfrm>
                <a:off x="4300908" y="2197645"/>
                <a:ext cx="279526" cy="232394"/>
              </a:xfrm>
              <a:prstGeom prst="rect">
                <a:avLst/>
              </a:prstGeom>
            </p:spPr>
          </p:pic>
          <p:pic>
            <p:nvPicPr>
              <p:cNvPr id="104" name="Picture 4" descr="http://findicons.com/files/icons/2711/free_icons_for_windows8_metro/128/mouse_left_click.png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56043" y="4691111"/>
                <a:ext cx="423111" cy="423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45" name="직선 화살표 연결선 44"/>
            <p:cNvCxnSpPr/>
            <p:nvPr/>
          </p:nvCxnSpPr>
          <p:spPr bwMode="auto">
            <a:xfrm>
              <a:off x="6446904" y="2663926"/>
              <a:ext cx="227383" cy="2381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6" name="직선 화살표 연결선 45"/>
            <p:cNvCxnSpPr/>
            <p:nvPr/>
          </p:nvCxnSpPr>
          <p:spPr bwMode="auto">
            <a:xfrm>
              <a:off x="7902240" y="4091876"/>
              <a:ext cx="0" cy="190867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타원 7"/>
            <p:cNvSpPr/>
            <p:nvPr/>
          </p:nvSpPr>
          <p:spPr>
            <a:xfrm>
              <a:off x="1283048" y="2041050"/>
              <a:ext cx="1266420" cy="27279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11" name="직선 화살표 연결선 10"/>
            <p:cNvCxnSpPr>
              <a:stCxn id="8" idx="6"/>
            </p:cNvCxnSpPr>
            <p:nvPr/>
          </p:nvCxnSpPr>
          <p:spPr bwMode="auto">
            <a:xfrm>
              <a:off x="2549468" y="2177446"/>
              <a:ext cx="1848300" cy="1229574"/>
            </a:xfrm>
            <a:prstGeom prst="straightConnector1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0" name="직선 화살표 연결선 49"/>
            <p:cNvCxnSpPr/>
            <p:nvPr/>
          </p:nvCxnSpPr>
          <p:spPr bwMode="auto">
            <a:xfrm flipH="1">
              <a:off x="3254671" y="5023744"/>
              <a:ext cx="856287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" name="직사각형 2"/>
            <p:cNvSpPr/>
            <p:nvPr/>
          </p:nvSpPr>
          <p:spPr>
            <a:xfrm>
              <a:off x="4648200" y="2220506"/>
              <a:ext cx="1533525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인증코드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7266627" y="4333120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파일 암호화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761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10.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발신문서에 대한 열기횟수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,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열람기간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/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시간제한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, </a:t>
            </a:r>
            <a:r>
              <a:rPr lang="ko-KR" altLang="en-US" sz="1600" kern="0" spc="-1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열람시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 비밀번호 입력 후 열람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2388" y="778565"/>
            <a:ext cx="9498512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발신문서에 대한 </a:t>
            </a:r>
            <a:r>
              <a:rPr lang="ko-KR" altLang="en-US" sz="1400" kern="0" spc="-100" dirty="0" err="1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열기횟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수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제한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열람기간 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/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시간 제한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비밀번호입력 후 열기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SNS 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전송기능 제공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반출된 파일을 관리자가 즉시 폐기할 수 있는 강제 사용중지 기능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실수 반출 또는 유실 위험 감지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  <a:endParaRPr lang="ko-KR" altLang="en-US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455767" y="1652639"/>
            <a:ext cx="4921621" cy="4438085"/>
            <a:chOff x="2517404" y="1810315"/>
            <a:chExt cx="3678511" cy="3538901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404" y="1810315"/>
              <a:ext cx="3678511" cy="3489369"/>
            </a:xfrm>
            <a:prstGeom prst="rect">
              <a:avLst/>
            </a:prstGeom>
          </p:spPr>
        </p:pic>
        <p:sp>
          <p:nvSpPr>
            <p:cNvPr id="11" name="순서도: 연결자 10"/>
            <p:cNvSpPr/>
            <p:nvPr/>
          </p:nvSpPr>
          <p:spPr>
            <a:xfrm>
              <a:off x="3329644" y="5097756"/>
              <a:ext cx="251460" cy="251460"/>
            </a:xfrm>
            <a:prstGeom prst="flowChartConnector">
              <a:avLst/>
            </a:prstGeom>
            <a:solidFill>
              <a:srgbClr val="FFC0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순서도: 연결자 40"/>
            <p:cNvSpPr/>
            <p:nvPr/>
          </p:nvSpPr>
          <p:spPr>
            <a:xfrm>
              <a:off x="4059131" y="5097756"/>
              <a:ext cx="251460" cy="251460"/>
            </a:xfrm>
            <a:prstGeom prst="flowChartConnector">
              <a:avLst/>
            </a:prstGeom>
            <a:solidFill>
              <a:srgbClr val="FFC0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2324100" y="1562101"/>
            <a:ext cx="5124450" cy="2581274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658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11.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발신된 문서를 열람할 경우 수신자 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PC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정보 추적 및 서버로 강제 전송 후 중앙 관리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2388" y="778565"/>
            <a:ext cx="9498512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반출된 파일은 수신자가 받은 문서를 조회 할 경우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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사내 서버로 수신자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IP, Mac, 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정보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접속정보날짜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시간을 수집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반출된 파일에 대한 리스트 및 열람한 수신자 </a:t>
            </a:r>
            <a:r>
              <a:rPr lang="en-US" altLang="ko-KR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 대한 정보를 서버에서 일괄적으로 리스트 화 하여 관리자가  중앙서버에서 일목 </a:t>
            </a:r>
            <a:r>
              <a:rPr lang="ko-KR" altLang="en-US" sz="1400" kern="0" spc="-100" dirty="0" err="1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요연하게</a:t>
            </a:r>
            <a:r>
              <a:rPr lang="ko-KR" altLang="en-US" sz="1400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조회 가능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698601" y="1995705"/>
            <a:ext cx="6702796" cy="4180092"/>
            <a:chOff x="1783979" y="2068308"/>
            <a:chExt cx="6056070" cy="3551046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979" y="2068308"/>
              <a:ext cx="3678511" cy="3489369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/>
            <a:srcRect l="38650" t="32953" r="39100" b="46233"/>
            <a:stretch/>
          </p:blipFill>
          <p:spPr>
            <a:xfrm>
              <a:off x="5760397" y="3656963"/>
              <a:ext cx="2036444" cy="1023942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5"/>
            <a:srcRect l="39925" t="44554" r="40596" b="29678"/>
            <a:stretch/>
          </p:blipFill>
          <p:spPr>
            <a:xfrm>
              <a:off x="5803356" y="2083112"/>
              <a:ext cx="2036692" cy="1448121"/>
            </a:xfrm>
            <a:prstGeom prst="rect">
              <a:avLst/>
            </a:prstGeom>
          </p:spPr>
        </p:pic>
        <p:sp>
          <p:nvSpPr>
            <p:cNvPr id="11" name="순서도: 연결자 10"/>
            <p:cNvSpPr/>
            <p:nvPr/>
          </p:nvSpPr>
          <p:spPr>
            <a:xfrm>
              <a:off x="2596219" y="5355749"/>
              <a:ext cx="251460" cy="251460"/>
            </a:xfrm>
            <a:prstGeom prst="flowChartConnector">
              <a:avLst/>
            </a:prstGeom>
            <a:solidFill>
              <a:srgbClr val="FFC0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순서도: 연결자 40"/>
            <p:cNvSpPr/>
            <p:nvPr/>
          </p:nvSpPr>
          <p:spPr>
            <a:xfrm>
              <a:off x="3325706" y="5355749"/>
              <a:ext cx="251460" cy="251460"/>
            </a:xfrm>
            <a:prstGeom prst="flowChartConnector">
              <a:avLst/>
            </a:prstGeom>
            <a:solidFill>
              <a:srgbClr val="FFC000">
                <a:alpha val="3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40" name="꺾인 연결선 39"/>
            <p:cNvCxnSpPr>
              <a:stCxn id="3" idx="3"/>
              <a:endCxn id="8" idx="2"/>
            </p:cNvCxnSpPr>
            <p:nvPr/>
          </p:nvCxnSpPr>
          <p:spPr bwMode="auto">
            <a:xfrm flipV="1">
              <a:off x="5462490" y="4680905"/>
              <a:ext cx="1316129" cy="548122"/>
            </a:xfrm>
            <a:prstGeom prst="bentConnector2">
              <a:avLst/>
            </a:prstGeom>
            <a:noFill/>
            <a:ln w="41275" cap="flat" cmpd="sng" algn="ctr">
              <a:solidFill>
                <a:srgbClr val="006699"/>
              </a:solidFill>
              <a:prstDash val="sysDot"/>
              <a:round/>
              <a:headEnd type="oval" w="med" len="med"/>
              <a:tailEnd type="triangle" w="med" len="med"/>
            </a:ln>
            <a:effectLst/>
          </p:spPr>
        </p:cxnSp>
        <p:sp>
          <p:nvSpPr>
            <p:cNvPr id="3" name="직사각형 2"/>
            <p:cNvSpPr/>
            <p:nvPr/>
          </p:nvSpPr>
          <p:spPr>
            <a:xfrm>
              <a:off x="1783979" y="4838700"/>
              <a:ext cx="3678511" cy="780654"/>
            </a:xfrm>
            <a:prstGeom prst="rect">
              <a:avLst/>
            </a:prstGeom>
            <a:noFill/>
            <a:ln w="44450">
              <a:solidFill>
                <a:srgbClr val="C00000"/>
              </a:solidFill>
              <a:prstDash val="sysDot"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760397" y="2083111"/>
              <a:ext cx="2079652" cy="2597793"/>
            </a:xfrm>
            <a:prstGeom prst="rect">
              <a:avLst/>
            </a:prstGeom>
            <a:noFill/>
            <a:ln>
              <a:solidFill>
                <a:srgbClr val="C00000"/>
              </a:solidFill>
              <a:prstDash val="sysDash"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5287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12.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수신자에 의한 화면캡쳐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클립보드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Ctrl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+C/V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차단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739775" y="802435"/>
            <a:ext cx="89217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ko-KR" altLang="en-US" sz="1400" b="0" kern="0" spc="-100" dirty="0"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화면캡쳐 방지 </a:t>
            </a:r>
            <a:r>
              <a:rPr lang="en-US" altLang="ko-KR" sz="1400" b="0" kern="0" spc="-100" dirty="0"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–</a:t>
            </a:r>
            <a:r>
              <a:rPr lang="ko-KR" altLang="en-US" sz="1400" b="0" kern="0" spc="-100" dirty="0"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 </a:t>
            </a:r>
            <a:r>
              <a:rPr lang="ko-KR" altLang="en-US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수신자가 프로그램에</a:t>
            </a:r>
            <a:r>
              <a:rPr lang="en-US" altLang="ko-KR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 </a:t>
            </a:r>
            <a:r>
              <a:rPr lang="ko-KR" altLang="en-US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의한 화면캡쳐방지</a:t>
            </a:r>
            <a:r>
              <a:rPr lang="en-US" altLang="ko-KR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, </a:t>
            </a:r>
            <a:r>
              <a:rPr lang="ko-KR" altLang="en-US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클립보드 통제</a:t>
            </a:r>
            <a:r>
              <a:rPr lang="en-US" altLang="ko-KR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, Ctrl+C / V </a:t>
            </a:r>
            <a:r>
              <a:rPr lang="ko-KR" altLang="en-US" kern="0" spc="-100" dirty="0">
                <a:solidFill>
                  <a:srgbClr val="0066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Monotype Sorts" pitchFamily="2" charset="2"/>
              </a:rPr>
              <a:t>차단</a:t>
            </a:r>
            <a:endParaRPr lang="en-US" altLang="ko-KR" kern="0" spc="-100" dirty="0">
              <a:solidFill>
                <a:srgbClr val="006699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Monotype Sorts" pitchFamily="2" charset="2"/>
            </a:endParaRPr>
          </a:p>
        </p:txBody>
      </p:sp>
      <p:pic>
        <p:nvPicPr>
          <p:cNvPr id="4" name="Picture 41" descr="acce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880" y="849325"/>
            <a:ext cx="392515" cy="39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4"/>
          <p:cNvGrpSpPr/>
          <p:nvPr/>
        </p:nvGrpSpPr>
        <p:grpSpPr>
          <a:xfrm>
            <a:off x="6196542" y="1661890"/>
            <a:ext cx="2940199" cy="2047383"/>
            <a:chOff x="1134309" y="2411630"/>
            <a:chExt cx="4652381" cy="3489298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09" y="2411630"/>
              <a:ext cx="1551181" cy="1163386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933" y="2411630"/>
              <a:ext cx="1551181" cy="1163386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5509" y="2411630"/>
              <a:ext cx="1551181" cy="1163386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09" y="3575016"/>
              <a:ext cx="1551181" cy="1163386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933" y="3575016"/>
              <a:ext cx="1551181" cy="1163386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5509" y="3575016"/>
              <a:ext cx="1551181" cy="1163386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09" y="4737542"/>
              <a:ext cx="1551181" cy="1163386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933" y="4737542"/>
              <a:ext cx="1551181" cy="1163386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5509" y="4737542"/>
              <a:ext cx="1551181" cy="1163386"/>
            </a:xfrm>
            <a:prstGeom prst="rect">
              <a:avLst/>
            </a:prstGeom>
          </p:spPr>
        </p:pic>
      </p:grpSp>
      <p:pic>
        <p:nvPicPr>
          <p:cNvPr id="15" name="Picture 8" descr="http://cfile217.uf.daum.net/image/22736C4753AABCAD1877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75720" y="1851076"/>
            <a:ext cx="2044155" cy="166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628856" y="3739029"/>
            <a:ext cx="2075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캡쳐프로그램에 의한 복사 방지</a:t>
            </a:r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en-US" sz="1000" dirty="0">
              <a:solidFill>
                <a:srgbClr val="0033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451428" y="1661890"/>
            <a:ext cx="2811247" cy="2214073"/>
            <a:chOff x="739775" y="1512627"/>
            <a:chExt cx="3429963" cy="2985025"/>
          </a:xfrm>
        </p:grpSpPr>
        <p:pic>
          <p:nvPicPr>
            <p:cNvPr id="18" name="Picture 4" descr="cad에 대한 이미지 검색결과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512627"/>
              <a:ext cx="3429963" cy="2985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순서도: 처리 18"/>
            <p:cNvSpPr/>
            <p:nvPr/>
          </p:nvSpPr>
          <p:spPr>
            <a:xfrm>
              <a:off x="1104531" y="1986150"/>
              <a:ext cx="1834611" cy="1780308"/>
            </a:xfrm>
            <a:prstGeom prst="flowChartProcess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20" name="Picture 4" descr="cad에 대한 이미지 검색결과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14968" r="35666" b="23523"/>
          <a:stretch/>
        </p:blipFill>
        <p:spPr bwMode="auto">
          <a:xfrm>
            <a:off x="5109794" y="2364467"/>
            <a:ext cx="612649" cy="59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628856" y="6187671"/>
            <a:ext cx="2075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Ctrl+C /V </a:t>
            </a:r>
            <a:r>
              <a: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복사 방지</a:t>
            </a:r>
            <a:r>
              <a:rPr lang="en-US" altLang="ko-KR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en-US" sz="1000" dirty="0">
              <a:solidFill>
                <a:srgbClr val="0033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679" y="4194629"/>
            <a:ext cx="2841924" cy="2029946"/>
          </a:xfrm>
          <a:prstGeom prst="rect">
            <a:avLst/>
          </a:prstGeom>
        </p:spPr>
      </p:pic>
      <p:pic>
        <p:nvPicPr>
          <p:cNvPr id="23" name="Picture 8" descr="copy &amp; paste에 대한 이미지 검색결과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85" y="4141675"/>
            <a:ext cx="2789613" cy="209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cfile217.uf.daum.net/image/22736C4753AABCAD1877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61205" y="4391072"/>
            <a:ext cx="2044155" cy="166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opy &amp; paste에 대한 이미지 검색결과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744" y="4934856"/>
            <a:ext cx="914400" cy="60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6252766" y="4451771"/>
            <a:ext cx="1526891" cy="323429"/>
          </a:xfrm>
          <a:prstGeom prst="rect">
            <a:avLst/>
          </a:prstGeom>
          <a:noFill/>
          <a:ln w="12700">
            <a:solidFill>
              <a:srgbClr val="C00000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7" name="그룹 26"/>
          <p:cNvGrpSpPr/>
          <p:nvPr/>
        </p:nvGrpSpPr>
        <p:grpSpPr>
          <a:xfrm>
            <a:off x="4292828" y="2169887"/>
            <a:ext cx="511402" cy="978243"/>
            <a:chOff x="4292828" y="2039259"/>
            <a:chExt cx="511402" cy="978243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03487" y="2039259"/>
              <a:ext cx="493486" cy="315770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03486" y="2369910"/>
              <a:ext cx="492761" cy="307976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92828" y="2697388"/>
              <a:ext cx="511402" cy="320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2855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13. </a:t>
            </a: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Off Line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특화 기능</a:t>
            </a: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Off Line 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특화 기능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Off-Line :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파일 오픈 시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시스템 정보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(Mac, User, OS, IP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등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를 포함한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QR-Code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를 실시간 생성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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anose="05000000000000000000" pitchFamily="2" charset="2"/>
              </a:rPr>
              <a:t>시스템정보 전송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생성된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QR-Code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는 휴대폰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QR-Code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인식 범용앱을 이용하여  인증코드 획득 후 열람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869579" y="2229719"/>
            <a:ext cx="8884761" cy="4085486"/>
            <a:chOff x="869579" y="2229719"/>
            <a:chExt cx="8884761" cy="4085486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56"/>
            <a:stretch/>
          </p:blipFill>
          <p:spPr>
            <a:xfrm>
              <a:off x="4444508" y="2245881"/>
              <a:ext cx="1530215" cy="2226107"/>
            </a:xfrm>
            <a:prstGeom prst="rect">
              <a:avLst/>
            </a:prstGeom>
          </p:spPr>
        </p:pic>
        <p:pic>
          <p:nvPicPr>
            <p:cNvPr id="5122" name="Picture 2" descr="https://convertiblesolutions.com/wp-content/uploads/2014/12/QR-Cod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9354" y="2439252"/>
              <a:ext cx="1889760" cy="164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그룹 35"/>
            <p:cNvGrpSpPr/>
            <p:nvPr/>
          </p:nvGrpSpPr>
          <p:grpSpPr>
            <a:xfrm>
              <a:off x="869579" y="2285467"/>
              <a:ext cx="3018968" cy="2146935"/>
              <a:chOff x="165100" y="2285467"/>
              <a:chExt cx="3018968" cy="2146935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100" y="2285467"/>
                <a:ext cx="3018968" cy="2146935"/>
              </a:xfrm>
              <a:prstGeom prst="rect">
                <a:avLst/>
              </a:prstGeom>
            </p:spPr>
          </p:pic>
          <p:pic>
            <p:nvPicPr>
              <p:cNvPr id="33" name="그림 3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02" t="39919" r="59899" b="55113"/>
              <a:stretch/>
            </p:blipFill>
            <p:spPr>
              <a:xfrm>
                <a:off x="625691" y="3561131"/>
                <a:ext cx="1294549" cy="210770"/>
              </a:xfrm>
              <a:prstGeom prst="rect">
                <a:avLst/>
              </a:prstGeom>
            </p:spPr>
          </p:pic>
          <p:cxnSp>
            <p:nvCxnSpPr>
              <p:cNvPr id="34" name="직선 화살표 연결선 33"/>
              <p:cNvCxnSpPr>
                <a:stCxn id="38" idx="2"/>
                <a:endCxn id="33" idx="0"/>
              </p:cNvCxnSpPr>
              <p:nvPr/>
            </p:nvCxnSpPr>
            <p:spPr bwMode="auto">
              <a:xfrm>
                <a:off x="1123933" y="3272796"/>
                <a:ext cx="149033" cy="288335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6699"/>
                </a:solidFill>
                <a:prstDash val="dashDot"/>
                <a:round/>
                <a:headEnd type="oval" w="med" len="med"/>
                <a:tailEnd type="triangle" w="med" len="med"/>
              </a:ln>
              <a:effectLst/>
            </p:spPr>
          </p:cxnSp>
          <p:sp>
            <p:nvSpPr>
              <p:cNvPr id="38" name="모서리가 둥근 직사각형 37"/>
              <p:cNvSpPr/>
              <p:nvPr/>
            </p:nvSpPr>
            <p:spPr>
              <a:xfrm>
                <a:off x="573281" y="3150890"/>
                <a:ext cx="1101303" cy="121906"/>
              </a:xfrm>
              <a:prstGeom prst="roundRect">
                <a:avLst/>
              </a:prstGeom>
              <a:solidFill>
                <a:srgbClr val="FFC000">
                  <a:alpha val="30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" b="59889"/>
            <a:stretch/>
          </p:blipFill>
          <p:spPr>
            <a:xfrm>
              <a:off x="5852159" y="4854876"/>
              <a:ext cx="3796145" cy="146032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8474180" y="3911013"/>
              <a:ext cx="128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인증코드 획득 </a:t>
              </a:r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</a:p>
            <a:p>
              <a:r>
                <a:rPr lang="en-US" altLang="ko-KR" sz="8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1234-5678-9012-3456</a:t>
              </a:r>
              <a:endPara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66361" y="2957413"/>
              <a:ext cx="12801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1234-5678-9012-3456</a:t>
              </a:r>
              <a:endParaRPr lang="ko-KR" altLang="en-US" sz="7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738983" y="4527360"/>
              <a:ext cx="12801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Off-Line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예시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5124" name="Picture 4" descr="http://findicons.com/files/icons/2711/free_icons_for_windows8_metro/128/mouse_left_click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7927" y="3416417"/>
              <a:ext cx="423111" cy="423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굽은 화살표 20"/>
            <p:cNvSpPr/>
            <p:nvPr/>
          </p:nvSpPr>
          <p:spPr>
            <a:xfrm rot="5400000">
              <a:off x="3452656" y="-42952"/>
              <a:ext cx="2740668" cy="7683856"/>
            </a:xfrm>
            <a:prstGeom prst="bentArrow">
              <a:avLst>
                <a:gd name="adj1" fmla="val 33879"/>
                <a:gd name="adj2" fmla="val 27153"/>
                <a:gd name="adj3" fmla="val 25000"/>
                <a:gd name="adj4" fmla="val 43750"/>
              </a:avLst>
            </a:prstGeom>
            <a:solidFill>
              <a:srgbClr val="33CCFF">
                <a:alpha val="14902"/>
              </a:srgbClr>
            </a:solidFill>
            <a:ln w="12700">
              <a:solidFill>
                <a:srgbClr val="800000"/>
              </a:solidFill>
              <a:prstDash val="sysDot"/>
            </a:ln>
            <a:effectLst>
              <a:glow>
                <a:schemeClr val="accent1">
                  <a:alpha val="95000"/>
                </a:schemeClr>
              </a:glo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10151" y="6006227"/>
              <a:ext cx="12801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Off-Line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열람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444508" y="2229719"/>
              <a:ext cx="1402013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chemeClr val="bg1"/>
                  </a:solidFill>
                </a:rPr>
                <a:t> </a:t>
              </a:r>
              <a:r>
                <a:rPr lang="ko-KR" altLang="en-US" sz="800" dirty="0">
                  <a:solidFill>
                    <a:schemeClr val="bg1"/>
                  </a:solidFill>
                </a:rPr>
                <a:t>인증코드 등록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255205" y="4854104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열람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5243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14.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외부로 반출된 문서에 대하여 로그 관리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2388" y="778565"/>
            <a:ext cx="9498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외부로 반출된 문서에 대하여 승인요청자명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첨부파일명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승인자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보안설정내용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외부 열람자의 추적된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정보가 일괄적으로  중앙서버에 저장되고 리스트화 하여 일목요연하게 관리가 가능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23456" y="4668805"/>
            <a:ext cx="8931002" cy="1667514"/>
            <a:chOff x="623456" y="4504686"/>
            <a:chExt cx="8931002" cy="1667514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DE0B1913-060C-4B51-85A8-0AE3EDF8B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56" y="4504686"/>
              <a:ext cx="8894344" cy="16675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02DA1E-7540-47A6-B1FF-7CD00C4208AD}"/>
                </a:ext>
              </a:extLst>
            </p:cNvPr>
            <p:cNvSpPr txBox="1"/>
            <p:nvPr/>
          </p:nvSpPr>
          <p:spPr>
            <a:xfrm>
              <a:off x="1174718" y="4610814"/>
              <a:ext cx="9861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>
                  <a:solidFill>
                    <a:srgbClr val="77787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*</a:t>
              </a:r>
              <a:r>
                <a:rPr lang="ko-KR" altLang="en-US" sz="1000">
                  <a:solidFill>
                    <a:srgbClr val="77787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아이콘 설명</a:t>
              </a:r>
              <a:r>
                <a:rPr lang="en-US" altLang="ko-KR" sz="1000">
                  <a:solidFill>
                    <a:srgbClr val="77787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*</a:t>
              </a:r>
              <a:endParaRPr lang="ko-KR" altLang="en-US" sz="1000">
                <a:solidFill>
                  <a:srgbClr val="77787B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045FE1C5-6852-434C-B44D-F9073743B4C8}"/>
                </a:ext>
              </a:extLst>
            </p:cNvPr>
            <p:cNvGrpSpPr/>
            <p:nvPr/>
          </p:nvGrpSpPr>
          <p:grpSpPr>
            <a:xfrm>
              <a:off x="1097199" y="4819996"/>
              <a:ext cx="4208074" cy="1193162"/>
              <a:chOff x="1216681" y="4815983"/>
              <a:chExt cx="4208074" cy="1193162"/>
            </a:xfrm>
          </p:grpSpPr>
          <p:pic>
            <p:nvPicPr>
              <p:cNvPr id="32" name="그림 31">
                <a:extLst>
                  <a:ext uri="{FF2B5EF4-FFF2-40B4-BE49-F238E27FC236}">
                    <a16:creationId xmlns:a16="http://schemas.microsoft.com/office/drawing/2014/main" id="{35851C5A-F7F6-497A-94FD-7B04A531E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7845" y="4864482"/>
                <a:ext cx="189923" cy="149225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F407CA0-2F8D-40B7-A6EC-EB0D7DD32F82}"/>
                  </a:ext>
                </a:extLst>
              </p:cNvPr>
              <p:cNvSpPr txBox="1"/>
              <p:nvPr/>
            </p:nvSpPr>
            <p:spPr>
              <a:xfrm>
                <a:off x="1352806" y="4815983"/>
                <a:ext cx="36423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 </a:t>
                </a:r>
                <a:r>
                  <a:rPr lang="ko-KR" altLang="en-US" sz="1000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횟수제한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 횟수 제한하기 사용여부를 의미합니다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5CF77A1-21CD-44EC-8E59-92504B5FC87E}"/>
                  </a:ext>
                </a:extLst>
              </p:cNvPr>
              <p:cNvSpPr txBox="1"/>
              <p:nvPr/>
            </p:nvSpPr>
            <p:spPr>
              <a:xfrm>
                <a:off x="1352806" y="5031053"/>
                <a:ext cx="303961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목록허용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목록허용이 허용된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1264EC-C881-4D9F-8AF3-8D693829F7E1}"/>
                  </a:ext>
                </a:extLst>
              </p:cNvPr>
              <p:cNvSpPr txBox="1"/>
              <p:nvPr/>
            </p:nvSpPr>
            <p:spPr>
              <a:xfrm>
                <a:off x="1352806" y="5232933"/>
                <a:ext cx="303961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기간제한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파일사용기간 설정 여부를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77832F9-2B46-4380-8BB8-CA0668E02415}"/>
                  </a:ext>
                </a:extLst>
              </p:cNvPr>
              <p:cNvSpPr txBox="1"/>
              <p:nvPr/>
            </p:nvSpPr>
            <p:spPr>
              <a:xfrm>
                <a:off x="1352806" y="5417731"/>
                <a:ext cx="40719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열기허용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사용 중지된 파일을 </a:t>
                </a:r>
                <a:r>
                  <a:rPr lang="ko-KR" altLang="en-US" sz="1000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열기허용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설정된 파일을 의미합니다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162161A-2BF3-4ACE-A866-3BB86E680AC1}"/>
                  </a:ext>
                </a:extLst>
              </p:cNvPr>
              <p:cNvSpPr txBox="1"/>
              <p:nvPr/>
            </p:nvSpPr>
            <p:spPr>
              <a:xfrm>
                <a:off x="1352806" y="5596688"/>
                <a:ext cx="338586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암호제한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 암호 제한이 설정된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89162F2-C78D-4798-9AA5-B70FCF30DAB5}"/>
                  </a:ext>
                </a:extLst>
              </p:cNvPr>
              <p:cNvSpPr txBox="1"/>
              <p:nvPr/>
            </p:nvSpPr>
            <p:spPr>
              <a:xfrm>
                <a:off x="1352806" y="5762924"/>
                <a:ext cx="39885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접속자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추적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사용자 정보 수집 옵션이 설정된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AE67DCFE-C9CF-469F-9913-207ACFA68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1966" y="5066400"/>
                <a:ext cx="195802" cy="138956"/>
              </a:xfrm>
              <a:prstGeom prst="rect">
                <a:avLst/>
              </a:prstGeom>
            </p:spPr>
          </p:pic>
          <p:pic>
            <p:nvPicPr>
              <p:cNvPr id="42" name="그림 41">
                <a:extLst>
                  <a:ext uri="{FF2B5EF4-FFF2-40B4-BE49-F238E27FC236}">
                    <a16:creationId xmlns:a16="http://schemas.microsoft.com/office/drawing/2014/main" id="{BF2ABBBE-B8F7-4620-8826-3DC5B33C36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58169" y="5270538"/>
                <a:ext cx="196205" cy="145337"/>
              </a:xfrm>
              <a:prstGeom prst="rect">
                <a:avLst/>
              </a:prstGeom>
            </p:spPr>
          </p:pic>
          <p:pic>
            <p:nvPicPr>
              <p:cNvPr id="43" name="그림 42">
                <a:extLst>
                  <a:ext uri="{FF2B5EF4-FFF2-40B4-BE49-F238E27FC236}">
                    <a16:creationId xmlns:a16="http://schemas.microsoft.com/office/drawing/2014/main" id="{85D7D1E6-DC1C-4A00-89DD-E50550502A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8197" y="5430453"/>
                <a:ext cx="209571" cy="147476"/>
              </a:xfrm>
              <a:prstGeom prst="rect">
                <a:avLst/>
              </a:prstGeom>
            </p:spPr>
          </p:pic>
          <p:pic>
            <p:nvPicPr>
              <p:cNvPr id="44" name="그림 43">
                <a:extLst>
                  <a:ext uri="{FF2B5EF4-FFF2-40B4-BE49-F238E27FC236}">
                    <a16:creationId xmlns:a16="http://schemas.microsoft.com/office/drawing/2014/main" id="{16CF7609-FDDD-4AF9-B8FD-41816CDB23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16681" y="5604319"/>
                <a:ext cx="216377" cy="149225"/>
              </a:xfrm>
              <a:prstGeom prst="rect">
                <a:avLst/>
              </a:prstGeom>
            </p:spPr>
          </p:pic>
          <p:pic>
            <p:nvPicPr>
              <p:cNvPr id="45" name="그림 44">
                <a:extLst>
                  <a:ext uri="{FF2B5EF4-FFF2-40B4-BE49-F238E27FC236}">
                    <a16:creationId xmlns:a16="http://schemas.microsoft.com/office/drawing/2014/main" id="{ABC9E173-D035-4B78-B619-DD5C43DBF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3757" y="5792665"/>
                <a:ext cx="194538" cy="138956"/>
              </a:xfrm>
              <a:prstGeom prst="rect">
                <a:avLst/>
              </a:prstGeom>
            </p:spPr>
          </p:pic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69F1035B-8936-4E32-8409-5B5B2A30C4DB}"/>
                </a:ext>
              </a:extLst>
            </p:cNvPr>
            <p:cNvGrpSpPr/>
            <p:nvPr/>
          </p:nvGrpSpPr>
          <p:grpSpPr>
            <a:xfrm>
              <a:off x="5268615" y="4802535"/>
              <a:ext cx="4285843" cy="1205640"/>
              <a:chOff x="5242532" y="4755001"/>
              <a:chExt cx="4285843" cy="120564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B53923-5DC1-4E5E-9106-D4469DE8EB7B}"/>
                  </a:ext>
                </a:extLst>
              </p:cNvPr>
              <p:cNvSpPr txBox="1"/>
              <p:nvPr/>
            </p:nvSpPr>
            <p:spPr>
              <a:xfrm>
                <a:off x="5373070" y="4755001"/>
                <a:ext cx="415530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원본보호기능 사용하기 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원본 보호기능이 적용된 파일을 의미합니다</a:t>
                </a:r>
                <a:r>
                  <a:rPr lang="en-US" altLang="ko-KR" sz="10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9F59A4C-9EE9-4B47-AECB-2C89ACD07E1A}"/>
                  </a:ext>
                </a:extLst>
              </p:cNvPr>
              <p:cNvSpPr txBox="1"/>
              <p:nvPr/>
            </p:nvSpPr>
            <p:spPr>
              <a:xfrm>
                <a:off x="5391157" y="4969157"/>
                <a:ext cx="2549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SMS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전송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SMS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전송 여부를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5053A07-DBC6-4297-B404-AE075B00675A}"/>
                  </a:ext>
                </a:extLst>
              </p:cNvPr>
              <p:cNvSpPr txBox="1"/>
              <p:nvPr/>
            </p:nvSpPr>
            <p:spPr>
              <a:xfrm>
                <a:off x="5391157" y="5172134"/>
                <a:ext cx="370325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PDF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문서 보호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PDF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문서 보호가 적용된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54BEA8-2117-4397-8B17-1EC27BBA9D1A}"/>
                  </a:ext>
                </a:extLst>
              </p:cNvPr>
              <p:cNvSpPr txBox="1"/>
              <p:nvPr/>
            </p:nvSpPr>
            <p:spPr>
              <a:xfrm>
                <a:off x="5373070" y="5378828"/>
                <a:ext cx="38988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사용자 중지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생성자에 의해서 사용이 중지된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6AE1294-37A4-472A-A658-FC43E86649C5}"/>
                  </a:ext>
                </a:extLst>
              </p:cNvPr>
              <p:cNvSpPr txBox="1"/>
              <p:nvPr/>
            </p:nvSpPr>
            <p:spPr>
              <a:xfrm>
                <a:off x="5391157" y="5560531"/>
                <a:ext cx="36166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열기시간 제한문서 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타임캡슐용으로 생성되어 </a:t>
                </a:r>
                <a:endParaRPr lang="en-US" altLang="ko-KR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                         </a:t>
                </a:r>
                <a:r>
                  <a:rPr lang="ko-KR" altLang="en-US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열기시간이 제한된 파일을 의미합니다</a:t>
                </a:r>
                <a:r>
                  <a:rPr lang="en-US" altLang="ko-KR" sz="10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endParaRPr lang="ko-KR" altLang="en-US" sz="1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B6540D4E-F3EB-49FC-ABC4-587B8FA2AE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64977" y="4763539"/>
                <a:ext cx="185711" cy="148568"/>
              </a:xfrm>
              <a:prstGeom prst="rect">
                <a:avLst/>
              </a:prstGeom>
            </p:spPr>
          </p:pic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9D5C0E2D-5F4A-4540-8891-0B87F139B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51172" y="4969157"/>
                <a:ext cx="185711" cy="161487"/>
              </a:xfrm>
              <a:prstGeom prst="rect">
                <a:avLst/>
              </a:prstGeom>
            </p:spPr>
          </p:pic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id="{0B5F1AE0-E2A2-464C-A6C2-DB0225789F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42532" y="5201563"/>
                <a:ext cx="204469" cy="182562"/>
              </a:xfrm>
              <a:prstGeom prst="rect">
                <a:avLst/>
              </a:prstGeom>
            </p:spPr>
          </p:pic>
          <p:pic>
            <p:nvPicPr>
              <p:cNvPr id="30" name="그림 29">
                <a:extLst>
                  <a:ext uri="{FF2B5EF4-FFF2-40B4-BE49-F238E27FC236}">
                    <a16:creationId xmlns:a16="http://schemas.microsoft.com/office/drawing/2014/main" id="{7EC3267B-670D-4D03-8EC4-830D9142C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51172" y="5435884"/>
                <a:ext cx="205740" cy="152400"/>
              </a:xfrm>
              <a:prstGeom prst="rect">
                <a:avLst/>
              </a:prstGeom>
            </p:spPr>
          </p:pic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1777A135-EFB4-4117-A4D9-220C2CA8B4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58627" y="5630568"/>
                <a:ext cx="202031" cy="147638"/>
              </a:xfrm>
              <a:prstGeom prst="rect">
                <a:avLst/>
              </a:prstGeom>
            </p:spPr>
          </p:pic>
        </p:grp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445784"/>
            <a:ext cx="8242300" cy="31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85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 latinLnBrk="0"/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15.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출력물 보안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2388" y="778565"/>
            <a:ext cx="9498512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 err="1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반내부문서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sz="1400" kern="0" spc="-100" dirty="0" err="1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출력시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워터마크 기능 제공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워터마크 각도조절 기능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출력 로그 관리 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시간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파일명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페이지수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  <a:endParaRPr lang="en-US" altLang="ko-KR" sz="1400" kern="0" spc="-100" dirty="0"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536" y="2339220"/>
            <a:ext cx="3276000" cy="32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410" y="2339220"/>
            <a:ext cx="3276000" cy="32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0423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16. PDF 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문서에 대한 특화된 보호기능</a:t>
            </a:r>
            <a:endParaRPr lang="en-US" altLang="ko-KR" sz="1600" kern="0" spc="-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sym typeface="Wingdings" panose="05000000000000000000" pitchFamily="2" charset="2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830" y="2668042"/>
            <a:ext cx="4543425" cy="3895725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>
          <a:xfrm rot="2086181">
            <a:off x="2822603" y="4343595"/>
            <a:ext cx="2521356" cy="50727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560935" y="3456239"/>
            <a:ext cx="1813432" cy="58096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회사 로고 </a:t>
            </a:r>
            <a:endParaRPr lang="en-US" altLang="ko-KR" dirty="0"/>
          </a:p>
          <a:p>
            <a:pPr algn="ctr"/>
            <a:r>
              <a:rPr lang="ko-KR" altLang="en-US" dirty="0"/>
              <a:t>워터마크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100045" y="3522025"/>
            <a:ext cx="2561479" cy="84995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수신자 </a:t>
            </a:r>
            <a:r>
              <a:rPr lang="en-US" altLang="ko-KR" dirty="0"/>
              <a:t>PC IP, Mac</a:t>
            </a:r>
            <a:r>
              <a:rPr lang="ko-KR" altLang="en-US" dirty="0"/>
              <a:t>정보 워터마크</a:t>
            </a:r>
          </a:p>
        </p:txBody>
      </p:sp>
      <p:cxnSp>
        <p:nvCxnSpPr>
          <p:cNvPr id="18" name="직선 화살표 연결선 17"/>
          <p:cNvCxnSpPr>
            <a:stCxn id="16" idx="3"/>
            <a:endCxn id="15" idx="1"/>
          </p:cNvCxnSpPr>
          <p:nvPr/>
        </p:nvCxnSpPr>
        <p:spPr bwMode="auto">
          <a:xfrm>
            <a:off x="2374367" y="3746721"/>
            <a:ext cx="673328" cy="131573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직선 화살표 연결선 18"/>
          <p:cNvCxnSpPr>
            <a:stCxn id="17" idx="1"/>
          </p:cNvCxnSpPr>
          <p:nvPr/>
        </p:nvCxnSpPr>
        <p:spPr bwMode="auto">
          <a:xfrm flipH="1" flipV="1">
            <a:off x="3496237" y="2850776"/>
            <a:ext cx="3603808" cy="109622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직선 화살표 연결선 19"/>
          <p:cNvCxnSpPr>
            <a:stCxn id="17" idx="1"/>
          </p:cNvCxnSpPr>
          <p:nvPr/>
        </p:nvCxnSpPr>
        <p:spPr bwMode="auto">
          <a:xfrm flipH="1" flipV="1">
            <a:off x="5547875" y="2850776"/>
            <a:ext cx="1552170" cy="109622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직선 화살표 연결선 20"/>
          <p:cNvCxnSpPr>
            <a:stCxn id="17" idx="1"/>
          </p:cNvCxnSpPr>
          <p:nvPr/>
        </p:nvCxnSpPr>
        <p:spPr bwMode="auto">
          <a:xfrm flipH="1">
            <a:off x="5298143" y="3947000"/>
            <a:ext cx="1801902" cy="2230962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직사각형 18"/>
          <p:cNvSpPr>
            <a:spLocks noChangeArrowheads="1"/>
          </p:cNvSpPr>
          <p:nvPr/>
        </p:nvSpPr>
        <p:spPr bwMode="auto">
          <a:xfrm>
            <a:off x="248737" y="778565"/>
            <a:ext cx="9558940" cy="196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PDF 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문서에 대한 특화된 보호기능  </a:t>
            </a: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수신자가 문서를 열어볼 경우</a:t>
            </a: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  <a:endParaRPr lang="en-US" altLang="ko-KR" kern="0" spc="-100" dirty="0">
              <a:solidFill>
                <a:srgbClr val="000000"/>
              </a:solidFill>
              <a:latin typeface="나눔명조 ExtraBold" pitchFamily="18" charset="-127"/>
              <a:ea typeface="나눔명조 ExtraBold" pitchFamily="18" charset="-127"/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PDF </a:t>
            </a:r>
            <a:r>
              <a:rPr lang="ko-KR" altLang="en-US" sz="1400" kern="0" spc="-100" dirty="0" err="1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문서내에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특화된 보호 기능 설정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수신자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 IP, Mac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정보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회사로고  워터마크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  <a:endParaRPr lang="ko-KR" altLang="en-US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PDF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문서에 프린트 차단 여부 및 문서에 회사 워터마킹  생성 및 수신자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정보가 보임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(MAC, IP,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사용자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ID)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사용자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정보 및 수신 시간에 대한 로그를 취득하여 추적관리 가능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화면용 워터마킹 예시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(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카메라 촬영 방지 심리제어 기능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프린트 출력금지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7100047" y="4995234"/>
            <a:ext cx="1813432" cy="58096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프린트 차단</a:t>
            </a:r>
          </a:p>
        </p:txBody>
      </p:sp>
      <p:cxnSp>
        <p:nvCxnSpPr>
          <p:cNvPr id="25" name="직선 화살표 연결선 24"/>
          <p:cNvCxnSpPr>
            <a:stCxn id="23" idx="1"/>
          </p:cNvCxnSpPr>
          <p:nvPr/>
        </p:nvCxnSpPr>
        <p:spPr bwMode="auto">
          <a:xfrm flipH="1">
            <a:off x="6062703" y="5285716"/>
            <a:ext cx="1037344" cy="1191923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61622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17.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다양한 방법으로 중앙으로 자동 이관</a:t>
            </a: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kern="0" spc="-100" dirty="0"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다양한 방법으로 문서 중앙으로 자동 이관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관리자가 지정한 어플별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확장자별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파일명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,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문서내용등 다양한 방법으로 문서를 검색하여  중앙으로 자동이관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   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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파일명을 바꾸어도 어플의 헤더값을 비교하여 중앙으로  자동이관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Wingdings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     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파일명을 지정하면 지정된 파일명은 중앙으로 자동 이관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Wingdings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      PC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Wingdings" pitchFamily="2" charset="2"/>
              </a:rPr>
              <a:t>로컬디스크에 저장을 해도 관리자 정책에 따라 중앙으로 이관 후 삭제 가능함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807879" y="2504613"/>
            <a:ext cx="8853646" cy="3405440"/>
            <a:chOff x="807879" y="2504613"/>
            <a:chExt cx="8853646" cy="3405440"/>
          </a:xfrm>
        </p:grpSpPr>
        <p:sp>
          <p:nvSpPr>
            <p:cNvPr id="38" name="직사각형 37"/>
            <p:cNvSpPr/>
            <p:nvPr/>
          </p:nvSpPr>
          <p:spPr>
            <a:xfrm>
              <a:off x="1495917" y="3523405"/>
              <a:ext cx="1208890" cy="732726"/>
            </a:xfrm>
            <a:prstGeom prst="rect">
              <a:avLst/>
            </a:prstGeom>
            <a:noFill/>
            <a:ln>
              <a:solidFill>
                <a:srgbClr val="C0000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+mn-ea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308" y="2602209"/>
              <a:ext cx="4440217" cy="3307844"/>
            </a:xfrm>
            <a:prstGeom prst="rect">
              <a:avLst/>
            </a:prstGeom>
          </p:spPr>
        </p:pic>
        <p:cxnSp>
          <p:nvCxnSpPr>
            <p:cNvPr id="6" name="직선 화살표 연결선 5"/>
            <p:cNvCxnSpPr/>
            <p:nvPr/>
          </p:nvCxnSpPr>
          <p:spPr bwMode="auto">
            <a:xfrm>
              <a:off x="4515649" y="3964961"/>
              <a:ext cx="383262" cy="7684"/>
            </a:xfrm>
            <a:prstGeom prst="straightConnector1">
              <a:avLst/>
            </a:prstGeom>
            <a:noFill/>
            <a:ln w="381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모서리가 둥근 직사각형 6"/>
            <p:cNvSpPr/>
            <p:nvPr/>
          </p:nvSpPr>
          <p:spPr>
            <a:xfrm>
              <a:off x="3969583" y="3311818"/>
              <a:ext cx="2140716" cy="49587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rgbClr val="002060"/>
                  </a:solidFill>
                </a:rPr>
                <a:t>관리자가 지정한</a:t>
              </a:r>
              <a:endParaRPr lang="en-US" altLang="ko-KR" sz="900" dirty="0">
                <a:solidFill>
                  <a:srgbClr val="002060"/>
                </a:solidFill>
              </a:endParaRPr>
            </a:p>
            <a:p>
              <a:r>
                <a:rPr lang="ko-KR" altLang="en-US" sz="900" dirty="0">
                  <a:solidFill>
                    <a:srgbClr val="002060"/>
                  </a:solidFill>
                </a:rPr>
                <a:t>어플별</a:t>
              </a:r>
              <a:r>
                <a:rPr lang="en-US" altLang="ko-KR" sz="900" dirty="0">
                  <a:solidFill>
                    <a:srgbClr val="002060"/>
                  </a:solidFill>
                </a:rPr>
                <a:t>,</a:t>
              </a:r>
              <a:r>
                <a:rPr lang="ko-KR" altLang="en-US" sz="900" dirty="0">
                  <a:solidFill>
                    <a:srgbClr val="002060"/>
                  </a:solidFill>
                </a:rPr>
                <a:t>확장자별</a:t>
              </a:r>
              <a:r>
                <a:rPr lang="en-US" altLang="ko-KR" sz="900" dirty="0">
                  <a:solidFill>
                    <a:srgbClr val="002060"/>
                  </a:solidFill>
                </a:rPr>
                <a:t>,</a:t>
              </a:r>
              <a:r>
                <a:rPr lang="ko-KR" altLang="en-US" sz="900" dirty="0">
                  <a:solidFill>
                    <a:srgbClr val="002060"/>
                  </a:solidFill>
                </a:rPr>
                <a:t>파일명</a:t>
              </a:r>
              <a:r>
                <a:rPr lang="en-US" altLang="ko-KR" sz="900" dirty="0">
                  <a:solidFill>
                    <a:srgbClr val="002060"/>
                  </a:solidFill>
                </a:rPr>
                <a:t>, </a:t>
              </a:r>
              <a:r>
                <a:rPr lang="ko-KR" altLang="en-US" sz="900" dirty="0">
                  <a:solidFill>
                    <a:srgbClr val="002060"/>
                  </a:solidFill>
                </a:rPr>
                <a:t>문서내용을 검색하여 중앙으로 이관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3984954" y="4625878"/>
              <a:ext cx="1468702" cy="33809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rgbClr val="002060"/>
                  </a:solidFill>
                </a:rPr>
                <a:t>필요시</a:t>
              </a:r>
              <a:endParaRPr lang="en-US" altLang="ko-KR" sz="900" dirty="0">
                <a:solidFill>
                  <a:srgbClr val="002060"/>
                </a:solidFill>
              </a:endParaRPr>
            </a:p>
            <a:p>
              <a:pPr algn="ctr"/>
              <a:r>
                <a:rPr lang="en-US" altLang="ko-KR" sz="900" dirty="0">
                  <a:solidFill>
                    <a:srgbClr val="002060"/>
                  </a:solidFill>
                </a:rPr>
                <a:t>PC</a:t>
              </a:r>
              <a:r>
                <a:rPr lang="ko-KR" altLang="en-US" sz="900" dirty="0">
                  <a:solidFill>
                    <a:srgbClr val="002060"/>
                  </a:solidFill>
                </a:rPr>
                <a:t>로 복원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 bwMode="auto">
            <a:xfrm flipH="1">
              <a:off x="4515649" y="4488603"/>
              <a:ext cx="354669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4598" y="2714146"/>
              <a:ext cx="324010" cy="212632"/>
            </a:xfrm>
            <a:prstGeom prst="rect">
              <a:avLst/>
            </a:prstGeom>
          </p:spPr>
        </p:pic>
        <p:cxnSp>
          <p:nvCxnSpPr>
            <p:cNvPr id="12" name="구부러진 연결선 11"/>
            <p:cNvCxnSpPr>
              <a:stCxn id="10" idx="3"/>
              <a:endCxn id="43" idx="3"/>
            </p:cNvCxnSpPr>
            <p:nvPr/>
          </p:nvCxnSpPr>
          <p:spPr bwMode="auto">
            <a:xfrm flipH="1">
              <a:off x="5453656" y="2820462"/>
              <a:ext cx="124952" cy="1974465"/>
            </a:xfrm>
            <a:prstGeom prst="curvedConnector3">
              <a:avLst>
                <a:gd name="adj1" fmla="val -182950"/>
              </a:avLst>
            </a:prstGeom>
            <a:noFill/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973" y="5033132"/>
              <a:ext cx="1445683" cy="761739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879" y="2959308"/>
              <a:ext cx="3161704" cy="2073824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6824021" y="2504613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암호화 보안 백업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546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대각선 방향의 모서리가 둥근 사각형 1"/>
          <p:cNvSpPr/>
          <p:nvPr/>
        </p:nvSpPr>
        <p:spPr>
          <a:xfrm>
            <a:off x="238125" y="200025"/>
            <a:ext cx="9423400" cy="400049"/>
          </a:xfrm>
          <a:prstGeom prst="round2DiagRect">
            <a:avLst>
              <a:gd name="adj1" fmla="val 40861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 anchorCtr="0"/>
          <a:lstStyle/>
          <a:p>
            <a:pPr>
              <a:lnSpc>
                <a:spcPct val="150000"/>
              </a:lnSpc>
            </a:pPr>
            <a:r>
              <a:rPr lang="en-US" altLang="ko-KR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18. </a:t>
            </a:r>
            <a:r>
              <a:rPr lang="ko-KR" altLang="en-US" sz="1600" kern="0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sym typeface="Monotype Sorts" pitchFamily="2" charset="2"/>
              </a:rPr>
              <a:t>중앙문서함 저장소로 개인별 이관저장시 랜섬웨어 제거 후 이관 </a:t>
            </a:r>
          </a:p>
        </p:txBody>
      </p:sp>
      <p:sp>
        <p:nvSpPr>
          <p:cNvPr id="68" name="직사각형 18"/>
          <p:cNvSpPr>
            <a:spLocks noChangeArrowheads="1"/>
          </p:cNvSpPr>
          <p:nvPr/>
        </p:nvSpPr>
        <p:spPr bwMode="auto">
          <a:xfrm>
            <a:off x="248737" y="778565"/>
            <a:ext cx="9485813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사용자 </a:t>
            </a:r>
            <a:r>
              <a:rPr lang="en-US" altLang="ko-KR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 </a:t>
            </a:r>
            <a:r>
              <a:rPr lang="ko-KR" altLang="en-US" kern="0" spc="-100" dirty="0">
                <a:solidFill>
                  <a:srgbClr val="0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의 문서를 중앙문서함으로 개인별 이관 저장시 랜섬웨어 제거 후 이관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의 개인별 문서를 중앙문서함으로 실시간으로 자동 이관시 랜섬웨어를 제거하고 이관함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개인별 이관문서는 랜섬웨어에 대한 보호기능을 통해 랜섬웨어에 감염되지 않음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만약 랜섬웨어가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에 감염될 경우 랜섬웨어에 감염되지 않은 이관본을 통해 언제든지 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PC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로 복원하여 사용 가능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그래도 랜섬웨어에 걸리면 무상으로</a:t>
            </a:r>
            <a:r>
              <a:rPr lang="en-US" altLang="ko-KR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 </a:t>
            </a:r>
            <a:r>
              <a:rPr lang="ko-KR" altLang="en-US" sz="1400" kern="0" spc="-1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원상복구 보증</a:t>
            </a:r>
            <a:endParaRPr lang="en-US" altLang="ko-KR" sz="1400" kern="0" spc="-100" dirty="0">
              <a:solidFill>
                <a:srgbClr val="C00000"/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69839" y="2504613"/>
            <a:ext cx="9291686" cy="3730019"/>
            <a:chOff x="369839" y="2504613"/>
            <a:chExt cx="9291686" cy="3730019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75" y="2602209"/>
              <a:ext cx="3698303" cy="33078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69839" y="5988411"/>
              <a:ext cx="3931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보안영역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(S:, W:)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마운트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로컬 디스크드라이브 접근 차단 </a:t>
              </a:r>
              <a:r>
                <a:rPr lang="en-US" altLang="ko-KR" sz="1000" dirty="0">
                  <a:solidFill>
                    <a:srgbClr val="003366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endParaRPr lang="ko-KR" altLang="en-US" sz="1000" dirty="0">
                <a:solidFill>
                  <a:srgbClr val="0033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28470" y="4564407"/>
              <a:ext cx="1208890" cy="603077"/>
            </a:xfrm>
            <a:prstGeom prst="rect">
              <a:avLst/>
            </a:prstGeom>
            <a:noFill/>
            <a:ln>
              <a:solidFill>
                <a:srgbClr val="C00000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+mn-ea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308" y="2602209"/>
              <a:ext cx="4440217" cy="3307844"/>
            </a:xfrm>
            <a:prstGeom prst="rect">
              <a:avLst/>
            </a:prstGeom>
          </p:spPr>
        </p:pic>
        <p:cxnSp>
          <p:nvCxnSpPr>
            <p:cNvPr id="6" name="직선 화살표 연결선 5"/>
            <p:cNvCxnSpPr/>
            <p:nvPr/>
          </p:nvCxnSpPr>
          <p:spPr bwMode="auto">
            <a:xfrm>
              <a:off x="4515649" y="3964961"/>
              <a:ext cx="383262" cy="7684"/>
            </a:xfrm>
            <a:prstGeom prst="straightConnector1">
              <a:avLst/>
            </a:prstGeom>
            <a:noFill/>
            <a:ln w="381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모서리가 둥근 직사각형 6"/>
            <p:cNvSpPr/>
            <p:nvPr/>
          </p:nvSpPr>
          <p:spPr>
            <a:xfrm>
              <a:off x="4198612" y="3457815"/>
              <a:ext cx="1468702" cy="33809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rgbClr val="002060"/>
                  </a:solidFill>
                </a:rPr>
                <a:t>문서저장시 랜섬웨어를</a:t>
              </a:r>
              <a:endParaRPr lang="en-US" altLang="ko-KR" sz="900" dirty="0">
                <a:solidFill>
                  <a:srgbClr val="002060"/>
                </a:solidFill>
              </a:endParaRPr>
            </a:p>
            <a:p>
              <a:r>
                <a:rPr lang="ko-KR" altLang="en-US" sz="900" dirty="0">
                  <a:solidFill>
                    <a:srgbClr val="002060"/>
                  </a:solidFill>
                </a:rPr>
                <a:t>제거하고 이관</a:t>
              </a: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620255" y="4625878"/>
              <a:ext cx="3063921" cy="33809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rgbClr val="002060"/>
                  </a:solidFill>
                </a:rPr>
                <a:t>PC</a:t>
              </a:r>
              <a:r>
                <a:rPr lang="ko-KR" altLang="en-US" sz="900" dirty="0">
                  <a:solidFill>
                    <a:srgbClr val="002060"/>
                  </a:solidFill>
                </a:rPr>
                <a:t>가 랜섬웨어에 감염되어도 이관문서는 랜섬웨어가 </a:t>
              </a:r>
              <a:endParaRPr lang="en-US" altLang="ko-KR" sz="900" dirty="0">
                <a:solidFill>
                  <a:srgbClr val="002060"/>
                </a:solidFill>
              </a:endParaRPr>
            </a:p>
            <a:p>
              <a:r>
                <a:rPr lang="ko-KR" altLang="en-US" sz="900" dirty="0">
                  <a:solidFill>
                    <a:srgbClr val="002060"/>
                  </a:solidFill>
                </a:rPr>
                <a:t>감염되지 않은 문서임으로 언제든지 </a:t>
              </a:r>
              <a:r>
                <a:rPr lang="en-US" altLang="ko-KR" sz="900" dirty="0">
                  <a:solidFill>
                    <a:srgbClr val="002060"/>
                  </a:solidFill>
                </a:rPr>
                <a:t>PC</a:t>
              </a:r>
              <a:r>
                <a:rPr lang="ko-KR" altLang="en-US" sz="900" dirty="0">
                  <a:solidFill>
                    <a:srgbClr val="002060"/>
                  </a:solidFill>
                </a:rPr>
                <a:t>로 복원사용가능</a:t>
              </a:r>
            </a:p>
          </p:txBody>
        </p:sp>
        <p:cxnSp>
          <p:nvCxnSpPr>
            <p:cNvPr id="45" name="직선 화살표 연결선 44"/>
            <p:cNvCxnSpPr/>
            <p:nvPr/>
          </p:nvCxnSpPr>
          <p:spPr bwMode="auto">
            <a:xfrm flipH="1">
              <a:off x="4515649" y="4488603"/>
              <a:ext cx="354669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4598" y="2714146"/>
              <a:ext cx="324010" cy="212632"/>
            </a:xfrm>
            <a:prstGeom prst="rect">
              <a:avLst/>
            </a:prstGeom>
          </p:spPr>
        </p:pic>
        <p:cxnSp>
          <p:nvCxnSpPr>
            <p:cNvPr id="12" name="구부러진 연결선 11"/>
            <p:cNvCxnSpPr>
              <a:stCxn id="10" idx="3"/>
              <a:endCxn id="43" idx="3"/>
            </p:cNvCxnSpPr>
            <p:nvPr/>
          </p:nvCxnSpPr>
          <p:spPr bwMode="auto">
            <a:xfrm>
              <a:off x="5578608" y="2820462"/>
              <a:ext cx="105568" cy="1974465"/>
            </a:xfrm>
            <a:prstGeom prst="curvedConnector3">
              <a:avLst>
                <a:gd name="adj1" fmla="val 316543"/>
              </a:avLst>
            </a:prstGeom>
            <a:noFill/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8493" y="5033132"/>
              <a:ext cx="1445683" cy="761739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3908" y="4603866"/>
              <a:ext cx="2317617" cy="960048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60616D06-4906-4464-8DA9-EF1F3F133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8668" y="3972645"/>
              <a:ext cx="1521701" cy="2261987"/>
            </a:xfrm>
            <a:prstGeom prst="rect">
              <a:avLst/>
            </a:prstGeom>
            <a:ln w="9525">
              <a:solidFill>
                <a:srgbClr val="58595B"/>
              </a:solidFill>
              <a:prstDash val="solid"/>
            </a:ln>
          </p:spPr>
        </p:pic>
        <p:sp>
          <p:nvSpPr>
            <p:cNvPr id="5" name="모서리가 둥근 직사각형 4"/>
            <p:cNvSpPr/>
            <p:nvPr/>
          </p:nvSpPr>
          <p:spPr>
            <a:xfrm>
              <a:off x="5857303" y="5083890"/>
              <a:ext cx="1593066" cy="16718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809393" y="2504613"/>
              <a:ext cx="1069029" cy="209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</a:rPr>
                <a:t>암호화 보안 백업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211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 bwMode="auto">
          <a:xfrm>
            <a:off x="803006" y="1286815"/>
            <a:ext cx="4806175" cy="0"/>
          </a:xfrm>
          <a:prstGeom prst="line">
            <a:avLst/>
          </a:prstGeom>
          <a:noFill/>
          <a:ln w="9525" cap="flat" cmpd="sng" algn="ctr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직사각형 18"/>
          <p:cNvSpPr>
            <a:spLocks noChangeArrowheads="1"/>
          </p:cNvSpPr>
          <p:nvPr/>
        </p:nvSpPr>
        <p:spPr bwMode="auto">
          <a:xfrm>
            <a:off x="903248" y="1296988"/>
            <a:ext cx="4340555" cy="193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spAutoFit/>
            <a:scene3d>
              <a:camera prst="orthographicFront"/>
              <a:lightRig rig="harsh" dir="tl"/>
            </a:scene3d>
            <a:sp3d contourW="31750" prstMaterial="flat">
              <a:bevelT w="0" h="63500" prst="artDeco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200000"/>
              </a:lnSpc>
            </a:pPr>
            <a:r>
              <a:rPr lang="ko-KR" altLang="en-US" kern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궁금한 사항이나 문의하실 내용이 있으시면 언제든지 연락 주십시오</a:t>
            </a:r>
            <a:endParaRPr lang="en-US" altLang="ko-KR" kern="0" spc="-100" dirty="0">
              <a:solidFill>
                <a:schemeClr val="tx1">
                  <a:lumMod val="75000"/>
                  <a:lumOff val="25000"/>
                </a:schemeClr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  <a:p>
            <a:pPr>
              <a:lnSpc>
                <a:spcPct val="200000"/>
              </a:lnSpc>
            </a:pPr>
            <a:r>
              <a:rPr lang="ko-KR" altLang="en-US" sz="3200" kern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감사합니다</a:t>
            </a:r>
            <a:r>
              <a:rPr lang="en-US" altLang="ko-KR" sz="3200" kern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명조 ExtraBold" pitchFamily="18" charset="-127"/>
                <a:ea typeface="나눔명조 ExtraBold" pitchFamily="18" charset="-127"/>
                <a:sym typeface="Monotype Sorts" pitchFamily="2" charset="2"/>
              </a:rPr>
              <a:t>.</a:t>
            </a:r>
            <a:endParaRPr lang="en-US" altLang="ko-KR" sz="2400" kern="0" spc="-100" dirty="0">
              <a:solidFill>
                <a:schemeClr val="tx1">
                  <a:lumMod val="75000"/>
                  <a:lumOff val="25000"/>
                </a:schemeClr>
              </a:solidFill>
              <a:latin typeface="나눔명조 ExtraBold" pitchFamily="18" charset="-127"/>
              <a:ea typeface="나눔명조 ExtraBold" pitchFamily="18" charset="-127"/>
              <a:sym typeface="Monotype Sort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07913103"/>
      </p:ext>
    </p:extLst>
  </p:cSld>
  <p:clrMapOvr>
    <a:masterClrMapping/>
  </p:clrMapOvr>
</p:sld>
</file>

<file path=ppt/theme/theme1.xml><?xml version="1.0" encoding="utf-8"?>
<a:theme xmlns:a="http://schemas.openxmlformats.org/drawingml/2006/main" name="2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20000"/>
            <a:lumOff val="80000"/>
          </a:schemeClr>
        </a:solidFill>
        <a:ln w="9525">
          <a:noFill/>
          <a:miter lim="800000"/>
          <a:headEnd/>
          <a:tailEnd/>
        </a:ln>
      </a:spPr>
      <a:bodyPr wrap="none" anchor="ctr" anchorCtr="1"/>
      <a:lstStyle>
        <a:defPPr algn="ctr" latinLnBrk="0">
          <a:defRPr sz="1200" b="0" dirty="0">
            <a:latin typeface="산돌고딕B" pitchFamily="50" charset="-127"/>
            <a:ea typeface="산돌고딕B" pitchFamily="50" charset="-127"/>
          </a:defRPr>
        </a:defPPr>
      </a:lstStyle>
    </a:spDef>
    <a:lnDef>
      <a:spPr bwMode="auto">
        <a:noFill/>
        <a:ln w="9525" cap="flat" cmpd="sng" algn="ctr">
          <a:solidFill>
            <a:schemeClr val="tx2">
              <a:lumMod val="95000"/>
              <a:lumOff val="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20000"/>
            <a:lumOff val="80000"/>
          </a:schemeClr>
        </a:solidFill>
        <a:ln w="9525">
          <a:noFill/>
          <a:miter lim="800000"/>
          <a:headEnd/>
          <a:tailEnd/>
        </a:ln>
      </a:spPr>
      <a:bodyPr wrap="none" anchor="ctr" anchorCtr="1"/>
      <a:lstStyle>
        <a:defPPr algn="ctr" latinLnBrk="0">
          <a:defRPr sz="1200" b="0" dirty="0">
            <a:latin typeface="산돌고딕B" pitchFamily="50" charset="-127"/>
            <a:ea typeface="산돌고딕B" pitchFamily="50" charset="-127"/>
          </a:defRPr>
        </a:defPPr>
      </a:lstStyle>
    </a:spDef>
    <a:lnDef>
      <a:spPr bwMode="auto">
        <a:noFill/>
        <a:ln w="9525" cap="flat" cmpd="sng" algn="ctr">
          <a:solidFill>
            <a:schemeClr val="tx2">
              <a:lumMod val="95000"/>
              <a:lumOff val="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20000"/>
            <a:lumOff val="80000"/>
          </a:schemeClr>
        </a:solidFill>
        <a:ln w="9525">
          <a:noFill/>
          <a:miter lim="800000"/>
          <a:headEnd/>
          <a:tailEnd/>
        </a:ln>
      </a:spPr>
      <a:bodyPr wrap="none" anchor="ctr" anchorCtr="1"/>
      <a:lstStyle>
        <a:defPPr algn="ctr" latinLnBrk="0">
          <a:defRPr sz="1200" b="0" dirty="0">
            <a:latin typeface="산돌고딕B" pitchFamily="50" charset="-127"/>
            <a:ea typeface="산돌고딕B" pitchFamily="50" charset="-127"/>
          </a:defRPr>
        </a:defPPr>
      </a:lstStyle>
    </a:spDef>
    <a:lnDef>
      <a:spPr bwMode="auto">
        <a:noFill/>
        <a:ln w="9525" cap="flat" cmpd="sng" algn="ctr">
          <a:solidFill>
            <a:schemeClr val="tx2">
              <a:lumMod val="95000"/>
              <a:lumOff val="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20000"/>
            <a:lumOff val="80000"/>
          </a:schemeClr>
        </a:solidFill>
        <a:ln w="9525">
          <a:noFill/>
          <a:miter lim="800000"/>
          <a:headEnd/>
          <a:tailEnd/>
        </a:ln>
      </a:spPr>
      <a:bodyPr wrap="none" anchor="ctr" anchorCtr="1"/>
      <a:lstStyle>
        <a:defPPr algn="ctr" latinLnBrk="0">
          <a:defRPr sz="1200" b="0" dirty="0">
            <a:latin typeface="산돌고딕B" pitchFamily="50" charset="-127"/>
            <a:ea typeface="산돌고딕B" pitchFamily="50" charset="-127"/>
          </a:defRPr>
        </a:defPPr>
      </a:lstStyle>
    </a:spDef>
    <a:lnDef>
      <a:spPr bwMode="auto">
        <a:noFill/>
        <a:ln w="9525" cap="flat" cmpd="sng" algn="ctr">
          <a:solidFill>
            <a:schemeClr val="tx2">
              <a:lumMod val="95000"/>
              <a:lumOff val="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  <a:effectLst>
          <a:reflection blurRad="6350" stA="52000" endA="300" endPos="35000" dir="5400000" sy="-100000" algn="bl" rotWithShape="0"/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9525" cap="flat" cmpd="sng" algn="ctr">
          <a:solidFill>
            <a:schemeClr val="tx2">
              <a:lumMod val="95000"/>
              <a:lumOff val="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23210</TotalTime>
  <Pages>53</Pages>
  <Words>2025</Words>
  <Application>Microsoft Office PowerPoint</Application>
  <PresentationFormat>A4 용지(210x297mm)</PresentationFormat>
  <Paragraphs>290</Paragraphs>
  <Slides>22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HY견명조</vt:lpstr>
      <vt:lpstr>HY헤드라인M</vt:lpstr>
      <vt:lpstr>굴림</vt:lpstr>
      <vt:lpstr>나눔명조 ExtraBold</vt:lpstr>
      <vt:lpstr>맑은 고딕</vt:lpstr>
      <vt:lpstr>산돌고딕B</vt:lpstr>
      <vt:lpstr>Arial</vt:lpstr>
      <vt:lpstr>Book Antiqua</vt:lpstr>
      <vt:lpstr>Wingdings</vt:lpstr>
      <vt:lpstr>2_기본 디자인</vt:lpstr>
      <vt:lpstr>3_기본 디자인</vt:lpstr>
      <vt:lpstr>4_기본 디자인</vt:lpstr>
      <vt:lpstr>5_기본 디자인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BCQRE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pkigate</dc:creator>
  <cp:lastModifiedBy>명길 오</cp:lastModifiedBy>
  <cp:revision>5456</cp:revision>
  <cp:lastPrinted>2016-09-01T01:12:48Z</cp:lastPrinted>
  <dcterms:created xsi:type="dcterms:W3CDTF">1997-04-23T09:41:55Z</dcterms:created>
  <dcterms:modified xsi:type="dcterms:W3CDTF">2026-03-25T20:44:02Z</dcterms:modified>
</cp:coreProperties>
</file>